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2" r:id="rId2"/>
  </p:sldMasterIdLst>
  <p:notesMasterIdLst>
    <p:notesMasterId r:id="rId21"/>
  </p:notesMasterIdLst>
  <p:handoutMasterIdLst>
    <p:handoutMasterId r:id="rId22"/>
  </p:handoutMasterIdLst>
  <p:sldIdLst>
    <p:sldId id="447" r:id="rId3"/>
    <p:sldId id="344" r:id="rId4"/>
    <p:sldId id="458" r:id="rId5"/>
    <p:sldId id="454" r:id="rId6"/>
    <p:sldId id="513" r:id="rId7"/>
    <p:sldId id="986" r:id="rId8"/>
    <p:sldId id="987" r:id="rId9"/>
    <p:sldId id="416" r:id="rId10"/>
    <p:sldId id="457" r:id="rId11"/>
    <p:sldId id="989" r:id="rId12"/>
    <p:sldId id="455" r:id="rId13"/>
    <p:sldId id="456" r:id="rId14"/>
    <p:sldId id="451" r:id="rId15"/>
    <p:sldId id="988" r:id="rId16"/>
    <p:sldId id="452" r:id="rId17"/>
    <p:sldId id="453" r:id="rId18"/>
    <p:sldId id="265" r:id="rId19"/>
    <p:sldId id="435"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47" autoAdjust="0"/>
    <p:restoredTop sz="95701" autoAdjust="0"/>
  </p:normalViewPr>
  <p:slideViewPr>
    <p:cSldViewPr snapToGrid="0" showGuides="1">
      <p:cViewPr varScale="1">
        <p:scale>
          <a:sx n="150" d="100"/>
          <a:sy n="150" d="100"/>
        </p:scale>
        <p:origin x="132" y="522"/>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404408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a:p>
        </p:txBody>
      </p:sp>
    </p:spTree>
    <p:extLst>
      <p:ext uri="{BB962C8B-B14F-4D97-AF65-F5344CB8AC3E}">
        <p14:creationId xmlns:p14="http://schemas.microsoft.com/office/powerpoint/2010/main" val="947401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a:p>
        </p:txBody>
      </p:sp>
    </p:spTree>
    <p:extLst>
      <p:ext uri="{BB962C8B-B14F-4D97-AF65-F5344CB8AC3E}">
        <p14:creationId xmlns:p14="http://schemas.microsoft.com/office/powerpoint/2010/main" val="3692887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278075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544129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1653531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Key capabilities">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1620000"/>
            <a:ext cx="4068000" cy="4230000"/>
          </a:xfrm>
          <a:solidFill>
            <a:schemeClr val="tx2">
              <a:alpha val="70000"/>
            </a:schemeClr>
          </a:solidFill>
        </p:spPr>
        <p:txBody>
          <a:bodyPr vert="horz" lIns="0" tIns="10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6"/>
          <p:cNvSpPr>
            <a:spLocks noGrp="1"/>
          </p:cNvSpPr>
          <p:nvPr>
            <p:ph type="body" sz="quarter" idx="11" hasCustomPrompt="1"/>
          </p:nvPr>
        </p:nvSpPr>
        <p:spPr bwMode="gray">
          <a:xfrm>
            <a:off x="503999" y="2300672"/>
            <a:ext cx="7092000" cy="3549328"/>
          </a:xfrm>
        </p:spPr>
        <p:txBody>
          <a:bodyPr/>
          <a:lstStyle>
            <a:lvl1pPr>
              <a:defRPr sz="1800"/>
            </a:lvl1pPr>
            <a:lvl2pPr>
              <a:defRPr sz="1600"/>
            </a:lvl2pPr>
            <a:lvl3pPr>
              <a:defRPr sz="1600"/>
            </a:lvl3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504001" y="504000"/>
            <a:ext cx="11185200" cy="369332"/>
          </a:xfrm>
        </p:spPr>
        <p:txBody>
          <a:bodyPr/>
          <a:lstStyle/>
          <a:p>
            <a:r>
              <a:rPr lang="en-US" noProof="0"/>
              <a:t>Insert page title (sentence case)</a:t>
            </a:r>
            <a:endParaRPr lang="en-US"/>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641513" y="1383255"/>
            <a:ext cx="534917" cy="920369"/>
          </a:xfrm>
          <a:prstGeom prst="rect">
            <a:avLst/>
          </a:prstGeom>
        </p:spPr>
      </p:pic>
      <p:sp>
        <p:nvSpPr>
          <p:cNvPr id="2" name="TextBox 1"/>
          <p:cNvSpPr txBox="1"/>
          <p:nvPr userDrawn="1"/>
        </p:nvSpPr>
        <p:spPr>
          <a:xfrm>
            <a:off x="1484026" y="1704939"/>
            <a:ext cx="1744067"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Key </a:t>
            </a:r>
            <a:r>
              <a:rPr lang="en-US" sz="1800" b="1"/>
              <a:t>capabilities</a:t>
            </a:r>
            <a:endParaRPr lang="en-US" sz="1800" b="1" kern="0">
              <a:ea typeface="Arial Unicode MS" pitchFamily="34" charset="-128"/>
              <a:cs typeface="Arial Unicode MS" pitchFamily="34" charset="-128"/>
            </a:endParaRPr>
          </a:p>
        </p:txBody>
      </p:sp>
    </p:spTree>
    <p:extLst>
      <p:ext uri="{BB962C8B-B14F-4D97-AF65-F5344CB8AC3E}">
        <p14:creationId xmlns:p14="http://schemas.microsoft.com/office/powerpoint/2010/main" val="3866710832"/>
      </p:ext>
    </p:extLst>
  </p:cSld>
  <p:clrMapOvr>
    <a:masterClrMapping/>
  </p:clrMapOvr>
  <p:extLst mod="1">
    <p:ext uri="{DCECCB84-F9BA-43D5-87BE-67443E8EF086}">
      <p15:sldGuideLst xmlns:p15="http://schemas.microsoft.com/office/powerpoint/2012/main">
        <p15:guide id="1" pos="4784">
          <p15:clr>
            <a:srgbClr val="FBAE40"/>
          </p15:clr>
        </p15:guide>
        <p15:guide id="2" orient="horz" pos="1448">
          <p15:clr>
            <a:srgbClr val="FBAE40"/>
          </p15:clr>
        </p15:guide>
        <p15:guide id="3" orient="horz" pos="3690">
          <p15:clr>
            <a:srgbClr val="FBAE40"/>
          </p15:clr>
        </p15:guide>
        <p15:guide id="4" pos="317">
          <p15:clr>
            <a:srgbClr val="FBAE40"/>
          </p15:clr>
        </p15:guide>
        <p15:guide id="5" orient="horz" pos="10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799" r:id="rId24"/>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i5.sap.com/#/topic/28fcd55b04654977b63dacbee0552712" TargetMode="External"/><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hyperlink" Target="https://jam4.sapjam.com/blogs/show/2diwC5Sq0G9FwdnyirzrNQ?_lightbox=tru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ap.github.io/ui5-webcomponents/index.html" TargetMode="External"/><Relationship Id="rId1" Type="http://schemas.openxmlformats.org/officeDocument/2006/relationships/slideLayout" Target="../slideLayouts/slideLayout5.xml"/><Relationship Id="rId5" Type="http://schemas.openxmlformats.org/officeDocument/2006/relationships/hyperlink" Target="https://sap.github.io/ui5-webcomponents/" TargetMode="Externa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blogs.sap.com/2019/05/25/get-ready-for-sap-fiori-3/" TargetMode="External"/><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github.com/Michadelic/ui5-workshop"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twitter.com/michadelics" TargetMode="External"/><Relationship Id="rId7" Type="http://schemas.openxmlformats.org/officeDocument/2006/relationships/image" Target="../media/image38.png"/><Relationship Id="rId2" Type="http://schemas.openxmlformats.org/officeDocument/2006/relationships/hyperlink" Target="mailto:mi.graf@sap.com" TargetMode="External"/><Relationship Id="rId1" Type="http://schemas.openxmlformats.org/officeDocument/2006/relationships/slideLayout" Target="../slideLayouts/slideLayout21.xml"/><Relationship Id="rId6" Type="http://schemas.openxmlformats.org/officeDocument/2006/relationships/hyperlink" Target="https://open.sap.com/courses/ui52" TargetMode="External"/><Relationship Id="rId5" Type="http://schemas.openxmlformats.org/officeDocument/2006/relationships/image" Target="../media/image37.png"/><Relationship Id="rId4" Type="http://schemas.openxmlformats.org/officeDocument/2006/relationships/hyperlink" Target="https://github.com/michadelic" TargetMode="External"/><Relationship Id="rId9" Type="http://schemas.openxmlformats.org/officeDocument/2006/relationships/image" Target="../media/image33.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delic/ui5-workshop"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hyperlink" Target="https://jam4.sapjam.com/blogs/show/2diwC5Sq0G9FwdnyirzrNQ" TargetMode="External"/><Relationship Id="rId2" Type="http://schemas.openxmlformats.org/officeDocument/2006/relationships/image" Target="../media/image2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8204EE-F210-4CD7-9891-EEC951CED8E0}"/>
              </a:ext>
            </a:extLst>
          </p:cNvPr>
          <p:cNvPicPr>
            <a:picLocks noChangeAspect="1"/>
          </p:cNvPicPr>
          <p:nvPr/>
        </p:nvPicPr>
        <p:blipFill rotWithShape="1">
          <a:blip r:embed="rId3"/>
          <a:srcRect t="49924" b="-50001"/>
          <a:stretch/>
        </p:blipFill>
        <p:spPr>
          <a:xfrm>
            <a:off x="0" y="0"/>
            <a:ext cx="12195175" cy="6858000"/>
          </a:xfrm>
          <a:prstGeom prst="rect">
            <a:avLst/>
          </a:prstGeom>
        </p:spPr>
      </p:pic>
      <p:sp>
        <p:nvSpPr>
          <p:cNvPr id="35" name="Speaker"/>
          <p:cNvSpPr>
            <a:spLocks noGrp="1"/>
          </p:cNvSpPr>
          <p:nvPr>
            <p:ph type="subTitle" idx="1"/>
          </p:nvPr>
        </p:nvSpPr>
        <p:spPr bwMode="gray">
          <a:xfrm>
            <a:off x="288000" y="5130489"/>
            <a:ext cx="10899174" cy="430887"/>
          </a:xfrm>
        </p:spPr>
        <p:txBody>
          <a:bodyPr/>
          <a:lstStyle/>
          <a:p>
            <a:r>
              <a:rPr lang="en-US" dirty="0"/>
              <a:t>Michael Graf, SAP</a:t>
            </a:r>
          </a:p>
          <a:p>
            <a:pPr lvl="0"/>
            <a:r>
              <a:rPr lang="en-US" dirty="0"/>
              <a:t>June 12</a:t>
            </a:r>
            <a:r>
              <a:rPr lang="en-US" baseline="30000" dirty="0"/>
              <a:t>th</a:t>
            </a:r>
            <a:r>
              <a:rPr lang="en-US" dirty="0"/>
              <a:t>, 2019</a:t>
            </a:r>
          </a:p>
        </p:txBody>
      </p:sp>
      <p:sp>
        <p:nvSpPr>
          <p:cNvPr id="8" name="Presentation Title"/>
          <p:cNvSpPr>
            <a:spLocks noGrp="1"/>
          </p:cNvSpPr>
          <p:nvPr>
            <p:ph type="title"/>
          </p:nvPr>
        </p:nvSpPr>
        <p:spPr bwMode="gray">
          <a:xfrm>
            <a:off x="288000" y="4024430"/>
            <a:ext cx="10899174" cy="997196"/>
          </a:xfrm>
        </p:spPr>
        <p:txBody>
          <a:bodyPr/>
          <a:lstStyle/>
          <a:p>
            <a:r>
              <a:rPr lang="en-US" dirty="0"/>
              <a:t>UI5 </a:t>
            </a:r>
            <a:r>
              <a:rPr lang="en-US" dirty="0">
                <a:solidFill>
                  <a:schemeClr val="accent1"/>
                </a:solidFill>
              </a:rPr>
              <a:t>Workshop </a:t>
            </a:r>
            <a:br>
              <a:rPr lang="en-US" dirty="0"/>
            </a:br>
            <a:endParaRPr lang="de-DE" dirty="0">
              <a:solidFill>
                <a:schemeClr val="accent1"/>
              </a:solidFill>
            </a:endParaRPr>
          </a:p>
        </p:txBody>
      </p:sp>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eui5infra.dhcp.wdf.sap.corp:8080/sapui5-sdk-dist/resources/sap/ui/documentation/sdk/images/Evolution_demokit_illustration_single.png">
            <a:extLst>
              <a:ext uri="{FF2B5EF4-FFF2-40B4-BE49-F238E27FC236}">
                <a16:creationId xmlns:a16="http://schemas.microsoft.com/office/drawing/2014/main" id="{5AE55383-106A-4DFC-A50C-16662E9A4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31" y="2990643"/>
            <a:ext cx="7105650" cy="34039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2C5CE6-8967-4D11-AF53-D011F1AFE5AD}"/>
              </a:ext>
            </a:extLst>
          </p:cNvPr>
          <p:cNvSpPr txBox="1"/>
          <p:nvPr/>
        </p:nvSpPr>
        <p:spPr>
          <a:xfrm>
            <a:off x="8034528" y="1122026"/>
            <a:ext cx="2988504" cy="861774"/>
          </a:xfrm>
          <a:prstGeom prst="rect">
            <a:avLst/>
          </a:prstGeom>
          <a:noFill/>
        </p:spPr>
        <p:txBody>
          <a:bodyPr wrap="square" lIns="0" tIns="0" rIns="0" bIns="0" rtlCol="0">
            <a:spAutoFit/>
          </a:bodyPr>
          <a:lstStyle/>
          <a:p>
            <a:pPr algn="ctr" fontAlgn="base">
              <a:spcAft>
                <a:spcPct val="0"/>
              </a:spcAft>
              <a:buClr>
                <a:srgbClr val="F0AB00"/>
              </a:buClr>
              <a:buSzPct val="80000"/>
            </a:pPr>
            <a:r>
              <a:rPr lang="de-DE" sz="2800" b="1" kern="0" dirty="0" err="1">
                <a:ea typeface="Arial Unicode MS" pitchFamily="34" charset="-128"/>
                <a:cs typeface="Arial Unicode MS" pitchFamily="34" charset="-128"/>
              </a:rPr>
              <a:t>Evolved</a:t>
            </a:r>
            <a:r>
              <a:rPr lang="de-DE" sz="2800" b="1" kern="0" dirty="0">
                <a:ea typeface="Arial Unicode MS" pitchFamily="34" charset="-128"/>
                <a:cs typeface="Arial Unicode MS" pitchFamily="34" charset="-128"/>
              </a:rPr>
              <a:t> Best Practices</a:t>
            </a:r>
          </a:p>
        </p:txBody>
      </p:sp>
      <p:cxnSp>
        <p:nvCxnSpPr>
          <p:cNvPr id="70" name="Straight Connector 69">
            <a:extLst>
              <a:ext uri="{FF2B5EF4-FFF2-40B4-BE49-F238E27FC236}">
                <a16:creationId xmlns:a16="http://schemas.microsoft.com/office/drawing/2014/main" id="{96EE3C04-C222-419C-B777-65FAB46513C8}"/>
              </a:ext>
            </a:extLst>
          </p:cNvPr>
          <p:cNvCxnSpPr>
            <a:cxnSpLocks/>
            <a:endCxn id="5" idx="1"/>
          </p:cNvCxnSpPr>
          <p:nvPr/>
        </p:nvCxnSpPr>
        <p:spPr>
          <a:xfrm flipV="1">
            <a:off x="5530850" y="1552913"/>
            <a:ext cx="2503678" cy="334931"/>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0BAD0F-D3AC-4A3B-BCD9-D2E883E7E5AB}"/>
              </a:ext>
            </a:extLst>
          </p:cNvPr>
          <p:cNvCxnSpPr>
            <a:cxnSpLocks/>
          </p:cNvCxnSpPr>
          <p:nvPr/>
        </p:nvCxnSpPr>
        <p:spPr>
          <a:xfrm>
            <a:off x="5118100" y="989001"/>
            <a:ext cx="2916428" cy="133025"/>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6224B7A-8A2F-4FC8-BD3F-0206E4D7C361}"/>
              </a:ext>
            </a:extLst>
          </p:cNvPr>
          <p:cNvCxnSpPr>
            <a:cxnSpLocks/>
          </p:cNvCxnSpPr>
          <p:nvPr/>
        </p:nvCxnSpPr>
        <p:spPr>
          <a:xfrm flipH="1" flipV="1">
            <a:off x="9321556" y="2229237"/>
            <a:ext cx="67588" cy="1471018"/>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CE0EF5F-CFEC-4FAA-BAFB-5C28AA552D84}"/>
              </a:ext>
            </a:extLst>
          </p:cNvPr>
          <p:cNvSpPr/>
          <p:nvPr/>
        </p:nvSpPr>
        <p:spPr>
          <a:xfrm>
            <a:off x="1172143" y="648701"/>
            <a:ext cx="3856312" cy="584775"/>
          </a:xfrm>
          <a:prstGeom prst="rect">
            <a:avLst/>
          </a:prstGeom>
        </p:spPr>
        <p:txBody>
          <a:bodyPr wrap="none">
            <a:spAutoFit/>
          </a:bodyPr>
          <a:lstStyle/>
          <a:p>
            <a:r>
              <a:rPr lang="de-DE" sz="3200" b="1" dirty="0">
                <a:solidFill>
                  <a:schemeClr val="accent1"/>
                </a:solidFill>
              </a:rPr>
              <a:t>All Things </a:t>
            </a:r>
            <a:r>
              <a:rPr lang="de-DE" sz="3200" b="1" dirty="0" err="1">
                <a:solidFill>
                  <a:schemeClr val="accent1"/>
                </a:solidFill>
              </a:rPr>
              <a:t>Async</a:t>
            </a:r>
            <a:r>
              <a:rPr lang="de-DE" sz="3200" b="1" dirty="0">
                <a:solidFill>
                  <a:schemeClr val="accent1"/>
                </a:solidFill>
              </a:rPr>
              <a:t>!  </a:t>
            </a:r>
          </a:p>
        </p:txBody>
      </p:sp>
      <p:sp>
        <p:nvSpPr>
          <p:cNvPr id="10" name="Rectangle 9">
            <a:extLst>
              <a:ext uri="{FF2B5EF4-FFF2-40B4-BE49-F238E27FC236}">
                <a16:creationId xmlns:a16="http://schemas.microsoft.com/office/drawing/2014/main" id="{C861F856-7F71-415C-B47E-E89649E1DE74}"/>
              </a:ext>
            </a:extLst>
          </p:cNvPr>
          <p:cNvSpPr/>
          <p:nvPr/>
        </p:nvSpPr>
        <p:spPr>
          <a:xfrm>
            <a:off x="7223125" y="4692595"/>
            <a:ext cx="3531736" cy="584775"/>
          </a:xfrm>
          <a:prstGeom prst="rect">
            <a:avLst/>
          </a:prstGeom>
        </p:spPr>
        <p:txBody>
          <a:bodyPr wrap="none">
            <a:spAutoFit/>
          </a:bodyPr>
          <a:lstStyle/>
          <a:p>
            <a:r>
              <a:rPr lang="de-DE" sz="3200" b="1" dirty="0" err="1">
                <a:solidFill>
                  <a:schemeClr val="accent1"/>
                </a:solidFill>
              </a:rPr>
              <a:t>No</a:t>
            </a:r>
            <a:r>
              <a:rPr lang="de-DE" sz="3200" b="1" dirty="0">
                <a:solidFill>
                  <a:schemeClr val="accent1"/>
                </a:solidFill>
              </a:rPr>
              <a:t> more </a:t>
            </a:r>
            <a:r>
              <a:rPr lang="de-DE" sz="3200" b="1" dirty="0" err="1">
                <a:solidFill>
                  <a:schemeClr val="accent1"/>
                </a:solidFill>
              </a:rPr>
              <a:t>globals</a:t>
            </a:r>
            <a:r>
              <a:rPr lang="de-DE" sz="3200" b="1" dirty="0">
                <a:solidFill>
                  <a:schemeClr val="accent1"/>
                </a:solidFill>
              </a:rPr>
              <a:t>!</a:t>
            </a:r>
          </a:p>
        </p:txBody>
      </p:sp>
      <p:sp>
        <p:nvSpPr>
          <p:cNvPr id="11" name="Rectangle 10">
            <a:extLst>
              <a:ext uri="{FF2B5EF4-FFF2-40B4-BE49-F238E27FC236}">
                <a16:creationId xmlns:a16="http://schemas.microsoft.com/office/drawing/2014/main" id="{2D9378EC-9A9F-47E7-9231-6FBB19397A75}"/>
              </a:ext>
            </a:extLst>
          </p:cNvPr>
          <p:cNvSpPr/>
          <p:nvPr/>
        </p:nvSpPr>
        <p:spPr>
          <a:xfrm>
            <a:off x="8988993" y="3765758"/>
            <a:ext cx="2856038" cy="584775"/>
          </a:xfrm>
          <a:prstGeom prst="rect">
            <a:avLst/>
          </a:prstGeom>
        </p:spPr>
        <p:txBody>
          <a:bodyPr wrap="none">
            <a:spAutoFit/>
          </a:bodyPr>
          <a:lstStyle/>
          <a:p>
            <a:r>
              <a:rPr lang="de-DE" sz="3200" b="1" dirty="0" err="1">
                <a:solidFill>
                  <a:schemeClr val="accent1"/>
                </a:solidFill>
              </a:rPr>
              <a:t>Avoid</a:t>
            </a:r>
            <a:r>
              <a:rPr lang="de-DE" sz="3200" b="1" dirty="0">
                <a:solidFill>
                  <a:schemeClr val="accent1"/>
                </a:solidFill>
              </a:rPr>
              <a:t> </a:t>
            </a:r>
            <a:r>
              <a:rPr lang="de-DE" sz="3200" b="1" dirty="0" err="1">
                <a:solidFill>
                  <a:schemeClr val="accent1"/>
                </a:solidFill>
              </a:rPr>
              <a:t>jQuery</a:t>
            </a:r>
            <a:r>
              <a:rPr lang="de-DE" sz="3200" b="1" dirty="0">
                <a:solidFill>
                  <a:schemeClr val="accent1"/>
                </a:solidFill>
              </a:rPr>
              <a:t>!</a:t>
            </a:r>
          </a:p>
        </p:txBody>
      </p:sp>
      <p:sp>
        <p:nvSpPr>
          <p:cNvPr id="12" name="Rectangle 11">
            <a:extLst>
              <a:ext uri="{FF2B5EF4-FFF2-40B4-BE49-F238E27FC236}">
                <a16:creationId xmlns:a16="http://schemas.microsoft.com/office/drawing/2014/main" id="{7E67FD3B-9AD2-4702-91C0-87C59BB74FA5}"/>
              </a:ext>
            </a:extLst>
          </p:cNvPr>
          <p:cNvSpPr/>
          <p:nvPr/>
        </p:nvSpPr>
        <p:spPr>
          <a:xfrm>
            <a:off x="2470114" y="1595457"/>
            <a:ext cx="2857642" cy="584775"/>
          </a:xfrm>
          <a:prstGeom prst="rect">
            <a:avLst/>
          </a:prstGeom>
        </p:spPr>
        <p:txBody>
          <a:bodyPr wrap="none">
            <a:spAutoFit/>
          </a:bodyPr>
          <a:lstStyle/>
          <a:p>
            <a:r>
              <a:rPr lang="de-DE" sz="3200" b="1" dirty="0">
                <a:solidFill>
                  <a:schemeClr val="accent1"/>
                </a:solidFill>
              </a:rPr>
              <a:t>Use </a:t>
            </a:r>
            <a:r>
              <a:rPr lang="de-DE" sz="3200" b="1" dirty="0" err="1">
                <a:solidFill>
                  <a:schemeClr val="accent1"/>
                </a:solidFill>
              </a:rPr>
              <a:t>new</a:t>
            </a:r>
            <a:r>
              <a:rPr lang="de-DE" sz="3200" b="1" dirty="0">
                <a:solidFill>
                  <a:schemeClr val="accent1"/>
                </a:solidFill>
              </a:rPr>
              <a:t> APIs</a:t>
            </a:r>
          </a:p>
        </p:txBody>
      </p:sp>
      <p:sp>
        <p:nvSpPr>
          <p:cNvPr id="13" name="Rectangle 12">
            <a:extLst>
              <a:ext uri="{FF2B5EF4-FFF2-40B4-BE49-F238E27FC236}">
                <a16:creationId xmlns:a16="http://schemas.microsoft.com/office/drawing/2014/main" id="{CE1C8A85-59BA-42F3-8676-20F8C172529C}"/>
              </a:ext>
            </a:extLst>
          </p:cNvPr>
          <p:cNvSpPr/>
          <p:nvPr/>
        </p:nvSpPr>
        <p:spPr>
          <a:xfrm>
            <a:off x="470006" y="2306876"/>
            <a:ext cx="3124199" cy="1077218"/>
          </a:xfrm>
          <a:prstGeom prst="rect">
            <a:avLst/>
          </a:prstGeom>
        </p:spPr>
        <p:txBody>
          <a:bodyPr wrap="square">
            <a:spAutoFit/>
          </a:bodyPr>
          <a:lstStyle/>
          <a:p>
            <a:r>
              <a:rPr lang="de-DE" sz="3200" b="1" dirty="0">
                <a:solidFill>
                  <a:schemeClr val="accent1"/>
                </a:solidFill>
              </a:rPr>
              <a:t>Use </a:t>
            </a:r>
            <a:r>
              <a:rPr lang="de-DE" sz="3200" b="1" dirty="0" err="1">
                <a:solidFill>
                  <a:schemeClr val="accent1"/>
                </a:solidFill>
              </a:rPr>
              <a:t>new</a:t>
            </a:r>
            <a:r>
              <a:rPr lang="de-DE" sz="3200" b="1" dirty="0">
                <a:solidFill>
                  <a:schemeClr val="accent1"/>
                </a:solidFill>
              </a:rPr>
              <a:t> </a:t>
            </a:r>
            <a:r>
              <a:rPr lang="de-DE" sz="3200" b="1" dirty="0" err="1">
                <a:solidFill>
                  <a:schemeClr val="accent1"/>
                </a:solidFill>
              </a:rPr>
              <a:t>build</a:t>
            </a:r>
            <a:r>
              <a:rPr lang="de-DE" sz="3200" b="1" dirty="0">
                <a:solidFill>
                  <a:schemeClr val="accent1"/>
                </a:solidFill>
              </a:rPr>
              <a:t> and </a:t>
            </a:r>
            <a:r>
              <a:rPr lang="de-DE" sz="3200" b="1" dirty="0" err="1">
                <a:solidFill>
                  <a:schemeClr val="accent1"/>
                </a:solidFill>
              </a:rPr>
              <a:t>test</a:t>
            </a:r>
            <a:r>
              <a:rPr lang="de-DE" sz="3200" b="1" dirty="0">
                <a:solidFill>
                  <a:schemeClr val="accent1"/>
                </a:solidFill>
              </a:rPr>
              <a:t> </a:t>
            </a:r>
            <a:r>
              <a:rPr lang="de-DE" sz="3200" b="1" dirty="0" err="1">
                <a:solidFill>
                  <a:schemeClr val="accent1"/>
                </a:solidFill>
              </a:rPr>
              <a:t>tools</a:t>
            </a:r>
            <a:r>
              <a:rPr lang="de-DE" sz="3200" b="1" dirty="0">
                <a:solidFill>
                  <a:schemeClr val="accent1"/>
                </a:solidFill>
              </a:rPr>
              <a:t>!</a:t>
            </a:r>
          </a:p>
        </p:txBody>
      </p:sp>
      <p:cxnSp>
        <p:nvCxnSpPr>
          <p:cNvPr id="16" name="Straight Connector 15">
            <a:extLst>
              <a:ext uri="{FF2B5EF4-FFF2-40B4-BE49-F238E27FC236}">
                <a16:creationId xmlns:a16="http://schemas.microsoft.com/office/drawing/2014/main" id="{43E6CAC4-B09D-45A4-BE8F-92D5C51355AC}"/>
              </a:ext>
            </a:extLst>
          </p:cNvPr>
          <p:cNvCxnSpPr>
            <a:cxnSpLocks/>
          </p:cNvCxnSpPr>
          <p:nvPr/>
        </p:nvCxnSpPr>
        <p:spPr>
          <a:xfrm flipV="1">
            <a:off x="8293100" y="2168686"/>
            <a:ext cx="435649" cy="2437460"/>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B309C37-FE77-4317-B00C-98981383DABA}"/>
              </a:ext>
            </a:extLst>
          </p:cNvPr>
          <p:cNvSpPr/>
          <p:nvPr/>
        </p:nvSpPr>
        <p:spPr>
          <a:xfrm>
            <a:off x="8514667" y="5447832"/>
            <a:ext cx="3124199" cy="1077218"/>
          </a:xfrm>
          <a:prstGeom prst="rect">
            <a:avLst/>
          </a:prstGeom>
        </p:spPr>
        <p:txBody>
          <a:bodyPr wrap="square">
            <a:spAutoFit/>
          </a:bodyPr>
          <a:lstStyle/>
          <a:p>
            <a:r>
              <a:rPr lang="de-DE" sz="3200" b="1" dirty="0" err="1">
                <a:solidFill>
                  <a:schemeClr val="accent1"/>
                </a:solidFill>
              </a:rPr>
              <a:t>No</a:t>
            </a:r>
            <a:r>
              <a:rPr lang="de-DE" sz="3200" b="1" dirty="0">
                <a:solidFill>
                  <a:schemeClr val="accent1"/>
                </a:solidFill>
              </a:rPr>
              <a:t> JavaScript in HTML</a:t>
            </a:r>
          </a:p>
        </p:txBody>
      </p:sp>
      <p:sp>
        <p:nvSpPr>
          <p:cNvPr id="23" name="TextBox 22">
            <a:extLst>
              <a:ext uri="{FF2B5EF4-FFF2-40B4-BE49-F238E27FC236}">
                <a16:creationId xmlns:a16="http://schemas.microsoft.com/office/drawing/2014/main" id="{F597E4E2-69CD-49F4-8430-856676485BDF}"/>
              </a:ext>
            </a:extLst>
          </p:cNvPr>
          <p:cNvSpPr txBox="1"/>
          <p:nvPr/>
        </p:nvSpPr>
        <p:spPr>
          <a:xfrm>
            <a:off x="9612389" y="2053906"/>
            <a:ext cx="141064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hlinkClick r:id="rId3"/>
              </a:rPr>
              <a:t>Learn</a:t>
            </a:r>
            <a:r>
              <a:rPr lang="de-DE" sz="1800" kern="0" dirty="0">
                <a:ea typeface="Arial Unicode MS" pitchFamily="34" charset="-128"/>
                <a:cs typeface="Arial Unicode MS" pitchFamily="34" charset="-128"/>
                <a:hlinkClick r:id="rId4"/>
              </a:rPr>
              <a:t> more…</a:t>
            </a:r>
            <a:endParaRPr lang="de-DE"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763398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A785DCB6-4DE9-4B41-B030-F8F27471C7B1}"/>
              </a:ext>
            </a:extLst>
          </p:cNvPr>
          <p:cNvSpPr txBox="1"/>
          <p:nvPr/>
        </p:nvSpPr>
        <p:spPr>
          <a:xfrm>
            <a:off x="8469398" y="1381497"/>
            <a:ext cx="2988504" cy="861774"/>
          </a:xfrm>
          <a:prstGeom prst="rect">
            <a:avLst/>
          </a:prstGeom>
          <a:noFill/>
        </p:spPr>
        <p:txBody>
          <a:bodyPr wrap="square" lIns="0" tIns="0" rIns="0" bIns="0" rtlCol="0">
            <a:spAutoFit/>
          </a:bodyPr>
          <a:lstStyle/>
          <a:p>
            <a:pPr algn="ctr" fontAlgn="base">
              <a:spcAft>
                <a:spcPct val="0"/>
              </a:spcAft>
              <a:buClr>
                <a:srgbClr val="F0AB00"/>
              </a:buClr>
              <a:buSzPct val="80000"/>
            </a:pPr>
            <a:r>
              <a:rPr lang="de-DE" sz="2800" b="1" kern="0" dirty="0">
                <a:ea typeface="Arial Unicode MS" pitchFamily="34" charset="-128"/>
                <a:cs typeface="Arial Unicode MS" pitchFamily="34" charset="-128"/>
              </a:rPr>
              <a:t>UI5 Web Components</a:t>
            </a:r>
          </a:p>
        </p:txBody>
      </p:sp>
      <p:sp>
        <p:nvSpPr>
          <p:cNvPr id="18" name="Rectangle 17">
            <a:extLst>
              <a:ext uri="{FF2B5EF4-FFF2-40B4-BE49-F238E27FC236}">
                <a16:creationId xmlns:a16="http://schemas.microsoft.com/office/drawing/2014/main" id="{29474C30-498D-4E78-AA53-27FDAD7348ED}"/>
              </a:ext>
            </a:extLst>
          </p:cNvPr>
          <p:cNvSpPr/>
          <p:nvPr/>
        </p:nvSpPr>
        <p:spPr>
          <a:xfrm>
            <a:off x="8037185" y="6050375"/>
            <a:ext cx="2824748" cy="415498"/>
          </a:xfrm>
          <a:prstGeom prst="rect">
            <a:avLst/>
          </a:prstGeom>
        </p:spPr>
        <p:txBody>
          <a:bodyPr wrap="none">
            <a:spAutoFit/>
          </a:bodyPr>
          <a:lstStyle/>
          <a:p>
            <a:r>
              <a:rPr lang="de-DE" dirty="0">
                <a:hlinkClick r:id="rId2"/>
              </a:rPr>
              <a:t>UI5 Web Components</a:t>
            </a:r>
            <a:endParaRPr lang="de-DE" dirty="0"/>
          </a:p>
        </p:txBody>
      </p:sp>
      <p:pic>
        <p:nvPicPr>
          <p:cNvPr id="4" name="Picture 3">
            <a:extLst>
              <a:ext uri="{FF2B5EF4-FFF2-40B4-BE49-F238E27FC236}">
                <a16:creationId xmlns:a16="http://schemas.microsoft.com/office/drawing/2014/main" id="{98FDCD46-DBEA-4F71-9F82-92125440AD08}"/>
              </a:ext>
            </a:extLst>
          </p:cNvPr>
          <p:cNvPicPr>
            <a:picLocks noChangeAspect="1"/>
          </p:cNvPicPr>
          <p:nvPr/>
        </p:nvPicPr>
        <p:blipFill>
          <a:blip r:embed="rId3"/>
          <a:stretch>
            <a:fillRect/>
          </a:stretch>
        </p:blipFill>
        <p:spPr>
          <a:xfrm>
            <a:off x="266193" y="0"/>
            <a:ext cx="7602851" cy="6858000"/>
          </a:xfrm>
          <a:prstGeom prst="rect">
            <a:avLst/>
          </a:prstGeom>
        </p:spPr>
      </p:pic>
      <p:cxnSp>
        <p:nvCxnSpPr>
          <p:cNvPr id="27" name="Straight Connector 26">
            <a:extLst>
              <a:ext uri="{FF2B5EF4-FFF2-40B4-BE49-F238E27FC236}">
                <a16:creationId xmlns:a16="http://schemas.microsoft.com/office/drawing/2014/main" id="{8C9C9DFB-9B29-4611-B60E-D31D3B1317BA}"/>
              </a:ext>
            </a:extLst>
          </p:cNvPr>
          <p:cNvCxnSpPr>
            <a:cxnSpLocks/>
          </p:cNvCxnSpPr>
          <p:nvPr/>
        </p:nvCxnSpPr>
        <p:spPr>
          <a:xfrm flipV="1">
            <a:off x="7991856" y="2054352"/>
            <a:ext cx="652272" cy="252174"/>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A8FE43-6ACB-4584-B353-FC92F67CE425}"/>
              </a:ext>
            </a:extLst>
          </p:cNvPr>
          <p:cNvCxnSpPr>
            <a:cxnSpLocks/>
          </p:cNvCxnSpPr>
          <p:nvPr/>
        </p:nvCxnSpPr>
        <p:spPr>
          <a:xfrm>
            <a:off x="8037185" y="1444752"/>
            <a:ext cx="698383" cy="239417"/>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8580B02-AEEF-420C-A834-17535ED5907D}"/>
              </a:ext>
            </a:extLst>
          </p:cNvPr>
          <p:cNvPicPr>
            <a:picLocks noChangeAspect="1"/>
          </p:cNvPicPr>
          <p:nvPr/>
        </p:nvPicPr>
        <p:blipFill>
          <a:blip r:embed="rId4"/>
          <a:stretch>
            <a:fillRect/>
          </a:stretch>
        </p:blipFill>
        <p:spPr>
          <a:xfrm>
            <a:off x="7943088" y="3346704"/>
            <a:ext cx="3706445" cy="1988060"/>
          </a:xfrm>
          <a:prstGeom prst="rect">
            <a:avLst/>
          </a:prstGeom>
        </p:spPr>
      </p:pic>
      <p:cxnSp>
        <p:nvCxnSpPr>
          <p:cNvPr id="36" name="Straight Connector 35">
            <a:extLst>
              <a:ext uri="{FF2B5EF4-FFF2-40B4-BE49-F238E27FC236}">
                <a16:creationId xmlns:a16="http://schemas.microsoft.com/office/drawing/2014/main" id="{1DF596B2-197E-406F-B93E-C9C49B3A5ED0}"/>
              </a:ext>
            </a:extLst>
          </p:cNvPr>
          <p:cNvCxnSpPr>
            <a:cxnSpLocks/>
          </p:cNvCxnSpPr>
          <p:nvPr/>
        </p:nvCxnSpPr>
        <p:spPr>
          <a:xfrm flipV="1">
            <a:off x="8308351" y="2333478"/>
            <a:ext cx="577561" cy="940074"/>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F97F7D1-ED39-41C7-85EE-9B51303791A5}"/>
              </a:ext>
            </a:extLst>
          </p:cNvPr>
          <p:cNvSpPr/>
          <p:nvPr/>
        </p:nvSpPr>
        <p:spPr>
          <a:xfrm>
            <a:off x="9862593" y="2221841"/>
            <a:ext cx="1595309" cy="369332"/>
          </a:xfrm>
          <a:prstGeom prst="rect">
            <a:avLst/>
          </a:prstGeom>
        </p:spPr>
        <p:txBody>
          <a:bodyPr wrap="none">
            <a:spAutoFit/>
          </a:bodyPr>
          <a:lstStyle/>
          <a:p>
            <a:r>
              <a:rPr lang="de-DE" sz="1800" dirty="0" err="1">
                <a:hlinkClick r:id="rId5"/>
              </a:rPr>
              <a:t>Learn</a:t>
            </a:r>
            <a:r>
              <a:rPr lang="de-DE" sz="1800" dirty="0">
                <a:hlinkClick r:id="rId5"/>
              </a:rPr>
              <a:t> more…</a:t>
            </a:r>
            <a:endParaRPr lang="de-DE" sz="1800" dirty="0"/>
          </a:p>
        </p:txBody>
      </p:sp>
    </p:spTree>
    <p:extLst>
      <p:ext uri="{BB962C8B-B14F-4D97-AF65-F5344CB8AC3E}">
        <p14:creationId xmlns:p14="http://schemas.microsoft.com/office/powerpoint/2010/main" val="49200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8C7B19B-FE7A-4011-A8E4-C3E685EFCD5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3580" y="299239"/>
            <a:ext cx="7027128" cy="4988757"/>
          </a:xfrm>
          <a:prstGeom prst="rect">
            <a:avLst/>
          </a:prstGeom>
        </p:spPr>
      </p:pic>
      <p:grpSp>
        <p:nvGrpSpPr>
          <p:cNvPr id="15" name="Group 14">
            <a:extLst>
              <a:ext uri="{FF2B5EF4-FFF2-40B4-BE49-F238E27FC236}">
                <a16:creationId xmlns:a16="http://schemas.microsoft.com/office/drawing/2014/main" id="{EC244980-3010-4EBD-8C9C-05A62724F825}"/>
              </a:ext>
            </a:extLst>
          </p:cNvPr>
          <p:cNvGrpSpPr/>
          <p:nvPr/>
        </p:nvGrpSpPr>
        <p:grpSpPr>
          <a:xfrm>
            <a:off x="4086632" y="2792865"/>
            <a:ext cx="7714963" cy="3663629"/>
            <a:chOff x="4283789" y="-75347"/>
            <a:chExt cx="8538799" cy="3852033"/>
          </a:xfrm>
        </p:grpSpPr>
        <p:sp>
          <p:nvSpPr>
            <p:cNvPr id="16" name="object 15">
              <a:extLst>
                <a:ext uri="{FF2B5EF4-FFF2-40B4-BE49-F238E27FC236}">
                  <a16:creationId xmlns:a16="http://schemas.microsoft.com/office/drawing/2014/main" id="{9E9A72DC-B4CB-4AD6-BF86-B963EAB74F14}"/>
                </a:ext>
              </a:extLst>
            </p:cNvPr>
            <p:cNvSpPr/>
            <p:nvPr/>
          </p:nvSpPr>
          <p:spPr>
            <a:xfrm>
              <a:off x="4390502" y="-75347"/>
              <a:ext cx="8432086" cy="3847945"/>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de-DE" sz="1273" b="0" i="0" u="none" strike="noStrike" kern="1200" cap="none" spc="0" normalizeH="0" baseline="0" noProof="0">
                <a:ln>
                  <a:noFill/>
                </a:ln>
                <a:solidFill>
                  <a:srgbClr val="000000"/>
                </a:solidFill>
                <a:effectLst/>
                <a:uLnTx/>
                <a:uFillTx/>
                <a:latin typeface="Arial"/>
                <a:ea typeface="+mn-ea"/>
                <a:cs typeface="+mn-cs"/>
              </a:endParaRPr>
            </a:p>
          </p:txBody>
        </p:sp>
        <p:pic>
          <p:nvPicPr>
            <p:cNvPr id="17" name="Grafik 2">
              <a:extLst>
                <a:ext uri="{FF2B5EF4-FFF2-40B4-BE49-F238E27FC236}">
                  <a16:creationId xmlns:a16="http://schemas.microsoft.com/office/drawing/2014/main" id="{6B320CCC-D3C8-45F9-8BA0-7DB54BE29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3789" y="329377"/>
              <a:ext cx="6602251" cy="3447309"/>
            </a:xfrm>
            <a:prstGeom prst="rect">
              <a:avLst/>
            </a:prstGeom>
          </p:spPr>
        </p:pic>
      </p:grpSp>
      <p:cxnSp>
        <p:nvCxnSpPr>
          <p:cNvPr id="23" name="Straight Connector 22">
            <a:extLst>
              <a:ext uri="{FF2B5EF4-FFF2-40B4-BE49-F238E27FC236}">
                <a16:creationId xmlns:a16="http://schemas.microsoft.com/office/drawing/2014/main" id="{0949B5F7-158A-484D-ABC6-97FA28FC8430}"/>
              </a:ext>
            </a:extLst>
          </p:cNvPr>
          <p:cNvCxnSpPr>
            <a:cxnSpLocks/>
          </p:cNvCxnSpPr>
          <p:nvPr/>
        </p:nvCxnSpPr>
        <p:spPr>
          <a:xfrm>
            <a:off x="6084278" y="1167618"/>
            <a:ext cx="2468879" cy="402386"/>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85DCB6-4DE9-4B41-B030-F8F27471C7B1}"/>
              </a:ext>
            </a:extLst>
          </p:cNvPr>
          <p:cNvSpPr txBox="1"/>
          <p:nvPr/>
        </p:nvSpPr>
        <p:spPr>
          <a:xfrm>
            <a:off x="8257509" y="1443313"/>
            <a:ext cx="2988504" cy="430887"/>
          </a:xfrm>
          <a:prstGeom prst="rect">
            <a:avLst/>
          </a:prstGeom>
          <a:noFill/>
        </p:spPr>
        <p:txBody>
          <a:bodyPr wrap="square" lIns="0" tIns="0" rIns="0" bIns="0" rtlCol="0">
            <a:spAutoFit/>
          </a:bodyPr>
          <a:lstStyle/>
          <a:p>
            <a:pPr algn="ctr" fontAlgn="base">
              <a:spcAft>
                <a:spcPct val="0"/>
              </a:spcAft>
              <a:buClr>
                <a:srgbClr val="F0AB00"/>
              </a:buClr>
              <a:buSzPct val="80000"/>
            </a:pPr>
            <a:r>
              <a:rPr lang="de-DE" sz="2800" b="1" kern="0" dirty="0">
                <a:ea typeface="Arial Unicode MS" pitchFamily="34" charset="-128"/>
                <a:cs typeface="Arial Unicode MS" pitchFamily="34" charset="-128"/>
              </a:rPr>
              <a:t>Fiori 3</a:t>
            </a:r>
          </a:p>
        </p:txBody>
      </p:sp>
      <p:cxnSp>
        <p:nvCxnSpPr>
          <p:cNvPr id="25" name="Straight Connector 24">
            <a:extLst>
              <a:ext uri="{FF2B5EF4-FFF2-40B4-BE49-F238E27FC236}">
                <a16:creationId xmlns:a16="http://schemas.microsoft.com/office/drawing/2014/main" id="{C200FA0E-F8FA-40C2-9CD0-BDE7A96327B5}"/>
              </a:ext>
            </a:extLst>
          </p:cNvPr>
          <p:cNvCxnSpPr>
            <a:cxnSpLocks/>
          </p:cNvCxnSpPr>
          <p:nvPr/>
        </p:nvCxnSpPr>
        <p:spPr>
          <a:xfrm>
            <a:off x="7526215" y="583809"/>
            <a:ext cx="1026942" cy="477874"/>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C9C9DFB-9B29-4611-B60E-D31D3B1317BA}"/>
              </a:ext>
            </a:extLst>
          </p:cNvPr>
          <p:cNvCxnSpPr>
            <a:cxnSpLocks/>
          </p:cNvCxnSpPr>
          <p:nvPr/>
        </p:nvCxnSpPr>
        <p:spPr>
          <a:xfrm flipV="1">
            <a:off x="5043268" y="2053883"/>
            <a:ext cx="3517571" cy="1540413"/>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C1B350E-54F7-4BD5-A542-AB16D2C2B9BB}"/>
              </a:ext>
            </a:extLst>
          </p:cNvPr>
          <p:cNvCxnSpPr>
            <a:cxnSpLocks/>
          </p:cNvCxnSpPr>
          <p:nvPr/>
        </p:nvCxnSpPr>
        <p:spPr>
          <a:xfrm flipV="1">
            <a:off x="8649574" y="2418350"/>
            <a:ext cx="274048" cy="603017"/>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C2C184-B750-46A1-B73C-168DA4F14345}"/>
              </a:ext>
            </a:extLst>
          </p:cNvPr>
          <p:cNvCxnSpPr>
            <a:cxnSpLocks/>
          </p:cNvCxnSpPr>
          <p:nvPr/>
        </p:nvCxnSpPr>
        <p:spPr>
          <a:xfrm flipH="1" flipV="1">
            <a:off x="9470227" y="2484625"/>
            <a:ext cx="65392" cy="333803"/>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558F48F-AB02-4555-93C2-7ED2893FED16}"/>
              </a:ext>
            </a:extLst>
          </p:cNvPr>
          <p:cNvGrpSpPr/>
          <p:nvPr/>
        </p:nvGrpSpPr>
        <p:grpSpPr>
          <a:xfrm>
            <a:off x="10510400" y="2679411"/>
            <a:ext cx="1077577" cy="2137733"/>
            <a:chOff x="4760677" y="4216267"/>
            <a:chExt cx="1077577" cy="2137733"/>
          </a:xfrm>
        </p:grpSpPr>
        <p:pic>
          <p:nvPicPr>
            <p:cNvPr id="59" name="Picture 58">
              <a:extLst>
                <a:ext uri="{FF2B5EF4-FFF2-40B4-BE49-F238E27FC236}">
                  <a16:creationId xmlns:a16="http://schemas.microsoft.com/office/drawing/2014/main" id="{B045B7D3-4C0A-412B-B1D8-55E52DBBCD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0677" y="4216267"/>
              <a:ext cx="1077577" cy="2137733"/>
            </a:xfrm>
            <a:prstGeom prst="rect">
              <a:avLst/>
            </a:prstGeom>
          </p:spPr>
        </p:pic>
        <p:pic>
          <p:nvPicPr>
            <p:cNvPr id="60" name="Picture 59">
              <a:extLst>
                <a:ext uri="{FF2B5EF4-FFF2-40B4-BE49-F238E27FC236}">
                  <a16:creationId xmlns:a16="http://schemas.microsoft.com/office/drawing/2014/main" id="{DB08752B-DC65-49F1-BC0E-6FAF800698F7}"/>
                </a:ext>
              </a:extLst>
            </p:cNvPr>
            <p:cNvPicPr>
              <a:picLocks noChangeAspect="1"/>
            </p:cNvPicPr>
            <p:nvPr/>
          </p:nvPicPr>
          <p:blipFill>
            <a:blip r:embed="rId6"/>
            <a:stretch>
              <a:fillRect/>
            </a:stretch>
          </p:blipFill>
          <p:spPr>
            <a:xfrm>
              <a:off x="4806088" y="4410268"/>
              <a:ext cx="989474" cy="1759944"/>
            </a:xfrm>
            <a:prstGeom prst="rect">
              <a:avLst/>
            </a:prstGeom>
            <a:ln>
              <a:solidFill>
                <a:schemeClr val="bg1">
                  <a:lumMod val="65000"/>
                </a:schemeClr>
              </a:solidFill>
            </a:ln>
          </p:spPr>
        </p:pic>
      </p:grpSp>
      <p:sp>
        <p:nvSpPr>
          <p:cNvPr id="4" name="Rectangle 3">
            <a:extLst>
              <a:ext uri="{FF2B5EF4-FFF2-40B4-BE49-F238E27FC236}">
                <a16:creationId xmlns:a16="http://schemas.microsoft.com/office/drawing/2014/main" id="{AD3CD928-F2E2-4E90-8230-751C84E5D22D}"/>
              </a:ext>
            </a:extLst>
          </p:cNvPr>
          <p:cNvSpPr/>
          <p:nvPr/>
        </p:nvSpPr>
        <p:spPr>
          <a:xfrm>
            <a:off x="9535619" y="1864371"/>
            <a:ext cx="1712912" cy="369332"/>
          </a:xfrm>
          <a:prstGeom prst="rect">
            <a:avLst/>
          </a:prstGeom>
        </p:spPr>
        <p:txBody>
          <a:bodyPr wrap="square">
            <a:spAutoFit/>
          </a:bodyPr>
          <a:lstStyle/>
          <a:p>
            <a:r>
              <a:rPr lang="de-DE" sz="1800" dirty="0" err="1">
                <a:hlinkClick r:id="rId7"/>
              </a:rPr>
              <a:t>Learn</a:t>
            </a:r>
            <a:r>
              <a:rPr lang="de-DE" sz="1800" dirty="0">
                <a:hlinkClick r:id="rId7"/>
              </a:rPr>
              <a:t> more...</a:t>
            </a:r>
            <a:endParaRPr lang="de-DE" sz="1800" dirty="0"/>
          </a:p>
        </p:txBody>
      </p:sp>
    </p:spTree>
    <p:extLst>
      <p:ext uri="{BB962C8B-B14F-4D97-AF65-F5344CB8AC3E}">
        <p14:creationId xmlns:p14="http://schemas.microsoft.com/office/powerpoint/2010/main" val="3876794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a:t>Hands </a:t>
            </a:r>
            <a:r>
              <a:rPr lang="en-US" dirty="0">
                <a:solidFill>
                  <a:schemeClr val="accent1"/>
                </a:solidFill>
              </a:rPr>
              <a:t>On</a:t>
            </a:r>
          </a:p>
        </p:txBody>
      </p:sp>
    </p:spTree>
    <p:extLst>
      <p:ext uri="{BB962C8B-B14F-4D97-AF65-F5344CB8AC3E}">
        <p14:creationId xmlns:p14="http://schemas.microsoft.com/office/powerpoint/2010/main" val="192899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1F23-7779-4173-9378-877AE4BBAF52}"/>
              </a:ext>
            </a:extLst>
          </p:cNvPr>
          <p:cNvSpPr>
            <a:spLocks noGrp="1"/>
          </p:cNvSpPr>
          <p:nvPr>
            <p:ph type="title"/>
          </p:nvPr>
        </p:nvSpPr>
        <p:spPr/>
        <p:txBody>
          <a:bodyPr/>
          <a:lstStyle/>
          <a:p>
            <a:r>
              <a:rPr lang="de-DE" dirty="0" err="1"/>
              <a:t>Choose</a:t>
            </a:r>
            <a:r>
              <a:rPr lang="de-DE" dirty="0"/>
              <a:t> </a:t>
            </a:r>
            <a:r>
              <a:rPr lang="de-DE" dirty="0" err="1"/>
              <a:t>Your</a:t>
            </a:r>
            <a:r>
              <a:rPr lang="de-DE" dirty="0"/>
              <a:t> </a:t>
            </a:r>
            <a:r>
              <a:rPr lang="de-DE" dirty="0" err="1"/>
              <a:t>Flavor</a:t>
            </a:r>
            <a:endParaRPr lang="de-DE" dirty="0"/>
          </a:p>
        </p:txBody>
      </p:sp>
      <p:pic>
        <p:nvPicPr>
          <p:cNvPr id="5" name="Graphic 4">
            <a:extLst>
              <a:ext uri="{FF2B5EF4-FFF2-40B4-BE49-F238E27FC236}">
                <a16:creationId xmlns:a16="http://schemas.microsoft.com/office/drawing/2014/main" id="{C083EE5F-C87B-419F-A69A-A98D1CA3E0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6020" y="327037"/>
            <a:ext cx="1602101" cy="1602101"/>
          </a:xfrm>
          <a:prstGeom prst="rect">
            <a:avLst/>
          </a:prstGeom>
        </p:spPr>
      </p:pic>
      <p:sp>
        <p:nvSpPr>
          <p:cNvPr id="6" name="Rectangle 5">
            <a:extLst>
              <a:ext uri="{FF2B5EF4-FFF2-40B4-BE49-F238E27FC236}">
                <a16:creationId xmlns:a16="http://schemas.microsoft.com/office/drawing/2014/main" id="{90BCAB51-8FA1-4279-8CE0-BF19232577BB}"/>
              </a:ext>
            </a:extLst>
          </p:cNvPr>
          <p:cNvSpPr/>
          <p:nvPr/>
        </p:nvSpPr>
        <p:spPr>
          <a:xfrm>
            <a:off x="5126020" y="1985977"/>
            <a:ext cx="1601721" cy="415498"/>
          </a:xfrm>
          <a:prstGeom prst="rect">
            <a:avLst/>
          </a:prstGeom>
        </p:spPr>
        <p:txBody>
          <a:bodyPr wrap="none">
            <a:spAutoFit/>
          </a:bodyPr>
          <a:lstStyle/>
          <a:p>
            <a:r>
              <a:rPr lang="de-DE" dirty="0">
                <a:hlinkClick r:id="rId4"/>
              </a:rPr>
              <a:t>Clone </a:t>
            </a:r>
            <a:r>
              <a:rPr lang="de-DE" dirty="0" err="1">
                <a:hlinkClick r:id="rId4"/>
              </a:rPr>
              <a:t>Repo</a:t>
            </a:r>
            <a:endParaRPr lang="de-DE" dirty="0"/>
          </a:p>
        </p:txBody>
      </p:sp>
      <p:cxnSp>
        <p:nvCxnSpPr>
          <p:cNvPr id="7" name="Straight Connector 6">
            <a:extLst>
              <a:ext uri="{FF2B5EF4-FFF2-40B4-BE49-F238E27FC236}">
                <a16:creationId xmlns:a16="http://schemas.microsoft.com/office/drawing/2014/main" id="{83300B5C-9294-4D24-85AA-A9EED542F2F0}"/>
              </a:ext>
            </a:extLst>
          </p:cNvPr>
          <p:cNvCxnSpPr>
            <a:cxnSpLocks/>
          </p:cNvCxnSpPr>
          <p:nvPr/>
        </p:nvCxnSpPr>
        <p:spPr>
          <a:xfrm flipV="1">
            <a:off x="2708694" y="3451297"/>
            <a:ext cx="2307806" cy="608699"/>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E575F0-649D-4878-A17C-42E1B29ADB0D}"/>
              </a:ext>
            </a:extLst>
          </p:cNvPr>
          <p:cNvCxnSpPr>
            <a:cxnSpLocks/>
          </p:cNvCxnSpPr>
          <p:nvPr/>
        </p:nvCxnSpPr>
        <p:spPr>
          <a:xfrm flipV="1">
            <a:off x="6024881" y="3451296"/>
            <a:ext cx="0" cy="879164"/>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9076B3-4EF8-4275-99E3-BBC5C2E5E009}"/>
              </a:ext>
            </a:extLst>
          </p:cNvPr>
          <p:cNvCxnSpPr>
            <a:cxnSpLocks/>
          </p:cNvCxnSpPr>
          <p:nvPr/>
        </p:nvCxnSpPr>
        <p:spPr>
          <a:xfrm flipH="1" flipV="1">
            <a:off x="6969762" y="3451296"/>
            <a:ext cx="1863687" cy="608700"/>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69ED83-A251-496C-AC7F-ED4DB8637DDA}"/>
              </a:ext>
            </a:extLst>
          </p:cNvPr>
          <p:cNvSpPr txBox="1"/>
          <p:nvPr/>
        </p:nvSpPr>
        <p:spPr>
          <a:xfrm>
            <a:off x="504001" y="4668697"/>
            <a:ext cx="2988504" cy="861774"/>
          </a:xfrm>
          <a:prstGeom prst="rect">
            <a:avLst/>
          </a:prstGeom>
          <a:noFill/>
        </p:spPr>
        <p:txBody>
          <a:bodyPr wrap="square" lIns="0" tIns="0" rIns="0" bIns="0" rtlCol="0">
            <a:spAutoFit/>
          </a:bodyPr>
          <a:lstStyle/>
          <a:p>
            <a:pPr algn="ctr" fontAlgn="base">
              <a:spcAft>
                <a:spcPct val="0"/>
              </a:spcAft>
              <a:buClr>
                <a:srgbClr val="F0AB00"/>
              </a:buClr>
              <a:buSzPct val="80000"/>
            </a:pPr>
            <a:r>
              <a:rPr lang="de-DE" sz="2800" b="1" kern="0" dirty="0">
                <a:ea typeface="Arial Unicode MS" pitchFamily="34" charset="-128"/>
                <a:cs typeface="Arial Unicode MS" pitchFamily="34" charset="-128"/>
              </a:rPr>
              <a:t>New Web IDE Tools</a:t>
            </a:r>
          </a:p>
        </p:txBody>
      </p:sp>
      <p:sp>
        <p:nvSpPr>
          <p:cNvPr id="15" name="TextBox 14">
            <a:extLst>
              <a:ext uri="{FF2B5EF4-FFF2-40B4-BE49-F238E27FC236}">
                <a16:creationId xmlns:a16="http://schemas.microsoft.com/office/drawing/2014/main" id="{583B7513-A286-4A41-A925-C87F9E2B4E45}"/>
              </a:ext>
            </a:extLst>
          </p:cNvPr>
          <p:cNvSpPr txBox="1"/>
          <p:nvPr/>
        </p:nvSpPr>
        <p:spPr>
          <a:xfrm>
            <a:off x="4602987" y="5476780"/>
            <a:ext cx="2988504" cy="861774"/>
          </a:xfrm>
          <a:prstGeom prst="rect">
            <a:avLst/>
          </a:prstGeom>
          <a:noFill/>
        </p:spPr>
        <p:txBody>
          <a:bodyPr wrap="square" lIns="0" tIns="0" rIns="0" bIns="0" rtlCol="0">
            <a:spAutoFit/>
          </a:bodyPr>
          <a:lstStyle/>
          <a:p>
            <a:pPr algn="ctr" fontAlgn="base">
              <a:spcAft>
                <a:spcPct val="0"/>
              </a:spcAft>
              <a:buClr>
                <a:srgbClr val="F0AB00"/>
              </a:buClr>
              <a:buSzPct val="80000"/>
            </a:pPr>
            <a:r>
              <a:rPr lang="de-DE" sz="2800" b="1" kern="0" dirty="0">
                <a:ea typeface="Arial Unicode MS" pitchFamily="34" charset="-128"/>
                <a:cs typeface="Arial Unicode MS" pitchFamily="34" charset="-128"/>
              </a:rPr>
              <a:t>New XML </a:t>
            </a:r>
            <a:br>
              <a:rPr lang="de-DE" sz="2800" b="1" kern="0" dirty="0">
                <a:ea typeface="Arial Unicode MS" pitchFamily="34" charset="-128"/>
                <a:cs typeface="Arial Unicode MS" pitchFamily="34" charset="-128"/>
              </a:rPr>
            </a:br>
            <a:r>
              <a:rPr lang="de-DE" sz="2800" b="1" kern="0" dirty="0">
                <a:ea typeface="Arial Unicode MS" pitchFamily="34" charset="-128"/>
                <a:cs typeface="Arial Unicode MS" pitchFamily="34" charset="-128"/>
              </a:rPr>
              <a:t>Composites</a:t>
            </a:r>
          </a:p>
        </p:txBody>
      </p:sp>
      <p:sp>
        <p:nvSpPr>
          <p:cNvPr id="16" name="TextBox 15">
            <a:extLst>
              <a:ext uri="{FF2B5EF4-FFF2-40B4-BE49-F238E27FC236}">
                <a16:creationId xmlns:a16="http://schemas.microsoft.com/office/drawing/2014/main" id="{56851EAF-91C8-4903-ADE9-8B25497A1728}"/>
              </a:ext>
            </a:extLst>
          </p:cNvPr>
          <p:cNvSpPr txBox="1"/>
          <p:nvPr/>
        </p:nvSpPr>
        <p:spPr>
          <a:xfrm>
            <a:off x="8065130" y="4780406"/>
            <a:ext cx="2988504" cy="861774"/>
          </a:xfrm>
          <a:prstGeom prst="rect">
            <a:avLst/>
          </a:prstGeom>
          <a:noFill/>
        </p:spPr>
        <p:txBody>
          <a:bodyPr wrap="square" lIns="0" tIns="0" rIns="0" bIns="0" rtlCol="0">
            <a:spAutoFit/>
          </a:bodyPr>
          <a:lstStyle/>
          <a:p>
            <a:pPr algn="ctr" fontAlgn="base">
              <a:spcAft>
                <a:spcPct val="0"/>
              </a:spcAft>
              <a:buClr>
                <a:srgbClr val="F0AB00"/>
              </a:buClr>
              <a:buSzPct val="80000"/>
            </a:pPr>
            <a:r>
              <a:rPr lang="de-DE" sz="2800" b="1" kern="0" dirty="0">
                <a:ea typeface="Arial Unicode MS" pitchFamily="34" charset="-128"/>
                <a:cs typeface="Arial Unicode MS" pitchFamily="34" charset="-128"/>
              </a:rPr>
              <a:t>New Fiori 3</a:t>
            </a:r>
            <a:br>
              <a:rPr lang="de-DE" sz="2800" b="1" kern="0" dirty="0">
                <a:ea typeface="Arial Unicode MS" pitchFamily="34" charset="-128"/>
                <a:cs typeface="Arial Unicode MS" pitchFamily="34" charset="-128"/>
              </a:rPr>
            </a:br>
            <a:r>
              <a:rPr lang="de-DE" sz="2800" b="1" kern="0" dirty="0">
                <a:ea typeface="Arial Unicode MS" pitchFamily="34" charset="-128"/>
                <a:cs typeface="Arial Unicode MS" pitchFamily="34" charset="-128"/>
              </a:rPr>
              <a:t>Controls</a:t>
            </a:r>
          </a:p>
        </p:txBody>
      </p:sp>
      <p:pic>
        <p:nvPicPr>
          <p:cNvPr id="13" name="Picture 12">
            <a:extLst>
              <a:ext uri="{FF2B5EF4-FFF2-40B4-BE49-F238E27FC236}">
                <a16:creationId xmlns:a16="http://schemas.microsoft.com/office/drawing/2014/main" id="{6E6BDB25-0E45-41CE-8177-437128289DBE}"/>
              </a:ext>
            </a:extLst>
          </p:cNvPr>
          <p:cNvPicPr>
            <a:picLocks noChangeAspect="1"/>
          </p:cNvPicPr>
          <p:nvPr/>
        </p:nvPicPr>
        <p:blipFill>
          <a:blip r:embed="rId5"/>
          <a:stretch>
            <a:fillRect/>
          </a:stretch>
        </p:blipFill>
        <p:spPr>
          <a:xfrm>
            <a:off x="1506125" y="3580835"/>
            <a:ext cx="984255" cy="978465"/>
          </a:xfrm>
          <a:prstGeom prst="rect">
            <a:avLst/>
          </a:prstGeom>
        </p:spPr>
      </p:pic>
      <p:pic>
        <p:nvPicPr>
          <p:cNvPr id="22" name="Picture 21">
            <a:extLst>
              <a:ext uri="{FF2B5EF4-FFF2-40B4-BE49-F238E27FC236}">
                <a16:creationId xmlns:a16="http://schemas.microsoft.com/office/drawing/2014/main" id="{0998471D-39DB-44E6-82AB-C2EA06B3B604}"/>
              </a:ext>
            </a:extLst>
          </p:cNvPr>
          <p:cNvPicPr>
            <a:picLocks noChangeAspect="1"/>
          </p:cNvPicPr>
          <p:nvPr/>
        </p:nvPicPr>
        <p:blipFill>
          <a:blip r:embed="rId6"/>
          <a:stretch>
            <a:fillRect/>
          </a:stretch>
        </p:blipFill>
        <p:spPr>
          <a:xfrm>
            <a:off x="5248119" y="4191503"/>
            <a:ext cx="1553524" cy="1553524"/>
          </a:xfrm>
          <a:prstGeom prst="rect">
            <a:avLst/>
          </a:prstGeom>
        </p:spPr>
      </p:pic>
      <p:pic>
        <p:nvPicPr>
          <p:cNvPr id="24" name="Picture 23">
            <a:extLst>
              <a:ext uri="{FF2B5EF4-FFF2-40B4-BE49-F238E27FC236}">
                <a16:creationId xmlns:a16="http://schemas.microsoft.com/office/drawing/2014/main" id="{92CF3AC7-329D-4959-B519-789903A28081}"/>
              </a:ext>
            </a:extLst>
          </p:cNvPr>
          <p:cNvPicPr>
            <a:picLocks noChangeAspect="1"/>
          </p:cNvPicPr>
          <p:nvPr/>
        </p:nvPicPr>
        <p:blipFill>
          <a:blip r:embed="rId7"/>
          <a:stretch>
            <a:fillRect/>
          </a:stretch>
        </p:blipFill>
        <p:spPr>
          <a:xfrm>
            <a:off x="8925674" y="3692700"/>
            <a:ext cx="1267416" cy="1267416"/>
          </a:xfrm>
          <a:prstGeom prst="rect">
            <a:avLst/>
          </a:prstGeom>
        </p:spPr>
      </p:pic>
      <p:cxnSp>
        <p:nvCxnSpPr>
          <p:cNvPr id="51" name="Straight Connector 50">
            <a:extLst>
              <a:ext uri="{FF2B5EF4-FFF2-40B4-BE49-F238E27FC236}">
                <a16:creationId xmlns:a16="http://schemas.microsoft.com/office/drawing/2014/main" id="{DABC3936-864C-4C2E-86C5-078BFB04235A}"/>
              </a:ext>
            </a:extLst>
          </p:cNvPr>
          <p:cNvCxnSpPr>
            <a:cxnSpLocks/>
          </p:cNvCxnSpPr>
          <p:nvPr/>
        </p:nvCxnSpPr>
        <p:spPr>
          <a:xfrm flipV="1">
            <a:off x="6024881" y="2401475"/>
            <a:ext cx="0" cy="333099"/>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D4352B3-A108-41AA-ACA1-A94F18AE106B}"/>
              </a:ext>
            </a:extLst>
          </p:cNvPr>
          <p:cNvSpPr txBox="1"/>
          <p:nvPr/>
        </p:nvSpPr>
        <p:spPr>
          <a:xfrm>
            <a:off x="3657132" y="2755069"/>
            <a:ext cx="4735497" cy="430887"/>
          </a:xfrm>
          <a:prstGeom prst="rect">
            <a:avLst/>
          </a:prstGeom>
          <a:noFill/>
        </p:spPr>
        <p:txBody>
          <a:bodyPr wrap="square" lIns="0" tIns="0" rIns="0" bIns="0" rtlCol="0">
            <a:spAutoFit/>
          </a:bodyPr>
          <a:lstStyle/>
          <a:p>
            <a:pPr algn="ctr" fontAlgn="base">
              <a:spcAft>
                <a:spcPct val="0"/>
              </a:spcAft>
              <a:buClr>
                <a:srgbClr val="F0AB00"/>
              </a:buClr>
              <a:buSzPct val="80000"/>
            </a:pPr>
            <a:r>
              <a:rPr lang="de-DE" sz="2800" b="1" kern="0" dirty="0">
                <a:ea typeface="Arial Unicode MS" pitchFamily="34" charset="-128"/>
                <a:cs typeface="Arial Unicode MS" pitchFamily="34" charset="-128"/>
              </a:rPr>
              <a:t>Switch </a:t>
            </a:r>
            <a:r>
              <a:rPr lang="de-DE" sz="2800" b="1" kern="0" dirty="0" err="1">
                <a:ea typeface="Arial Unicode MS" pitchFamily="34" charset="-128"/>
                <a:cs typeface="Arial Unicode MS" pitchFamily="34" charset="-128"/>
              </a:rPr>
              <a:t>to</a:t>
            </a:r>
            <a:r>
              <a:rPr lang="de-DE" sz="2800" b="1" kern="0" dirty="0">
                <a:ea typeface="Arial Unicode MS" pitchFamily="34" charset="-128"/>
                <a:cs typeface="Arial Unicode MS" pitchFamily="34" charset="-128"/>
              </a:rPr>
              <a:t> </a:t>
            </a:r>
            <a:r>
              <a:rPr lang="de-DE" sz="2800" b="1" kern="0" dirty="0" err="1">
                <a:ea typeface="Arial Unicode MS" pitchFamily="34" charset="-128"/>
                <a:cs typeface="Arial Unicode MS" pitchFamily="34" charset="-128"/>
              </a:rPr>
              <a:t>branch</a:t>
            </a:r>
            <a:r>
              <a:rPr lang="de-DE" sz="2800" b="1" kern="0" dirty="0">
                <a:ea typeface="Arial Unicode MS" pitchFamily="34" charset="-128"/>
                <a:cs typeface="Arial Unicode MS" pitchFamily="34" charset="-128"/>
              </a:rPr>
              <a:t> „</a:t>
            </a:r>
            <a:r>
              <a:rPr lang="de-DE" sz="2800" b="1" kern="0" dirty="0" err="1">
                <a:ea typeface="Arial Unicode MS" pitchFamily="34" charset="-128"/>
                <a:cs typeface="Arial Unicode MS" pitchFamily="34" charset="-128"/>
              </a:rPr>
              <a:t>start</a:t>
            </a:r>
            <a:r>
              <a:rPr lang="de-DE" sz="2800" b="1" kern="0" dirty="0">
                <a:ea typeface="Arial Unicode MS" pitchFamily="34" charset="-128"/>
                <a:cs typeface="Arial Unicode MS" pitchFamily="34" charset="-128"/>
              </a:rPr>
              <a:t>“</a:t>
            </a:r>
          </a:p>
        </p:txBody>
      </p:sp>
      <p:cxnSp>
        <p:nvCxnSpPr>
          <p:cNvPr id="55" name="Straight Connector 54">
            <a:extLst>
              <a:ext uri="{FF2B5EF4-FFF2-40B4-BE49-F238E27FC236}">
                <a16:creationId xmlns:a16="http://schemas.microsoft.com/office/drawing/2014/main" id="{01B0C8D6-F1E1-4540-A6CD-E9EDF2CBA542}"/>
              </a:ext>
            </a:extLst>
          </p:cNvPr>
          <p:cNvCxnSpPr>
            <a:cxnSpLocks/>
          </p:cNvCxnSpPr>
          <p:nvPr/>
        </p:nvCxnSpPr>
        <p:spPr>
          <a:xfrm flipH="1" flipV="1">
            <a:off x="6867013" y="1362436"/>
            <a:ext cx="801870" cy="186972"/>
          </a:xfrm>
          <a:prstGeom prst="line">
            <a:avLst/>
          </a:prstGeom>
          <a:ln w="25400">
            <a:solidFill>
              <a:schemeClr val="tx2">
                <a:lumMod val="75000"/>
              </a:schemeClr>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D0A548D-C9D1-4E21-9151-7D6D074F1043}"/>
              </a:ext>
            </a:extLst>
          </p:cNvPr>
          <p:cNvSpPr txBox="1"/>
          <p:nvPr/>
        </p:nvSpPr>
        <p:spPr>
          <a:xfrm>
            <a:off x="7267948" y="1242008"/>
            <a:ext cx="4735497" cy="830997"/>
          </a:xfrm>
          <a:prstGeom prst="rect">
            <a:avLst/>
          </a:prstGeom>
          <a:noFill/>
          <a:ln>
            <a:solidFill>
              <a:schemeClr val="tx2">
                <a:lumMod val="75000"/>
              </a:schemeClr>
            </a:solidFill>
          </a:ln>
        </p:spPr>
        <p:txBody>
          <a:bodyPr wrap="square" lIns="0" tIns="0" rIns="0" bIns="0" rtlCol="0">
            <a:spAutoFit/>
          </a:bodyPr>
          <a:lstStyle/>
          <a:p>
            <a:pPr algn="ctr" fontAlgn="base">
              <a:spcAft>
                <a:spcPct val="0"/>
              </a:spcAft>
              <a:buClr>
                <a:srgbClr val="F0AB00"/>
              </a:buClr>
              <a:buSzPct val="80000"/>
            </a:pPr>
            <a:r>
              <a:rPr lang="de-DE" sz="1800" b="1" kern="0" dirty="0">
                <a:ea typeface="Arial Unicode MS" pitchFamily="34" charset="-128"/>
                <a:cs typeface="Arial Unicode MS" pitchFamily="34" charset="-128"/>
              </a:rPr>
              <a:t>Setup:</a:t>
            </a:r>
          </a:p>
          <a:p>
            <a:pPr algn="ctr" fontAlgn="base">
              <a:spcAft>
                <a:spcPct val="0"/>
              </a:spcAft>
              <a:buClr>
                <a:srgbClr val="F0AB00"/>
              </a:buClr>
              <a:buSzPct val="80000"/>
            </a:pPr>
            <a:r>
              <a:rPr lang="de-DE" sz="1800" kern="0" dirty="0">
                <a:ea typeface="Arial Unicode MS" pitchFamily="34" charset="-128"/>
                <a:cs typeface="Arial Unicode MS" pitchFamily="34" charset="-128"/>
              </a:rPr>
              <a:t>Create ES5 </a:t>
            </a:r>
            <a:r>
              <a:rPr lang="de-DE" sz="1800" kern="0" dirty="0" err="1">
                <a:ea typeface="Arial Unicode MS" pitchFamily="34" charset="-128"/>
                <a:cs typeface="Arial Unicode MS" pitchFamily="34" charset="-128"/>
              </a:rPr>
              <a:t>user</a:t>
            </a:r>
            <a:br>
              <a:rPr lang="de-DE" sz="1800" kern="0" dirty="0">
                <a:ea typeface="Arial Unicode MS" pitchFamily="34" charset="-128"/>
                <a:cs typeface="Arial Unicode MS" pitchFamily="34" charset="-128"/>
              </a:rPr>
            </a:br>
            <a:r>
              <a:rPr lang="de-DE" sz="1800" kern="0" dirty="0">
                <a:ea typeface="Arial Unicode MS" pitchFamily="34" charset="-128"/>
                <a:cs typeface="Arial Unicode MS" pitchFamily="34" charset="-128"/>
              </a:rPr>
              <a:t>Import ES5 </a:t>
            </a:r>
            <a:r>
              <a:rPr lang="de-DE" sz="1800" kern="0" dirty="0" err="1">
                <a:ea typeface="Arial Unicode MS" pitchFamily="34" charset="-128"/>
                <a:cs typeface="Arial Unicode MS" pitchFamily="34" charset="-128"/>
              </a:rPr>
              <a:t>destination</a:t>
            </a:r>
            <a:endParaRPr lang="de-DE" sz="1800" kern="0" dirty="0">
              <a:ea typeface="Arial Unicode MS" pitchFamily="34" charset="-128"/>
              <a:cs typeface="Arial Unicode MS" pitchFamily="34" charset="-128"/>
            </a:endParaRPr>
          </a:p>
        </p:txBody>
      </p:sp>
      <p:sp>
        <p:nvSpPr>
          <p:cNvPr id="58" name="Cloud 57">
            <a:extLst>
              <a:ext uri="{FF2B5EF4-FFF2-40B4-BE49-F238E27FC236}">
                <a16:creationId xmlns:a16="http://schemas.microsoft.com/office/drawing/2014/main" id="{95F7F4FE-1D3E-4D52-A994-21726031B90A}"/>
              </a:ext>
            </a:extLst>
          </p:cNvPr>
          <p:cNvSpPr/>
          <p:nvPr/>
        </p:nvSpPr>
        <p:spPr bwMode="gray">
          <a:xfrm>
            <a:off x="7842912" y="924564"/>
            <a:ext cx="3847565" cy="1717036"/>
          </a:xfrm>
          <a:prstGeom prst="cloud">
            <a:avLst/>
          </a:prstGeom>
          <a:noFill/>
          <a:ln w="25400" algn="ctr">
            <a:solidFill>
              <a:schemeClr val="tx2">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59" name="Straight Connector 58">
            <a:extLst>
              <a:ext uri="{FF2B5EF4-FFF2-40B4-BE49-F238E27FC236}">
                <a16:creationId xmlns:a16="http://schemas.microsoft.com/office/drawing/2014/main" id="{C76F0717-636C-44B5-9F57-31074485EF40}"/>
              </a:ext>
            </a:extLst>
          </p:cNvPr>
          <p:cNvCxnSpPr>
            <a:cxnSpLocks/>
          </p:cNvCxnSpPr>
          <p:nvPr/>
        </p:nvCxnSpPr>
        <p:spPr>
          <a:xfrm>
            <a:off x="6801643" y="1508628"/>
            <a:ext cx="789848" cy="190635"/>
          </a:xfrm>
          <a:prstGeom prst="line">
            <a:avLst/>
          </a:prstGeom>
          <a:ln w="25400">
            <a:solidFill>
              <a:schemeClr val="tx2">
                <a:lumMod val="75000"/>
              </a:schemeClr>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869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a:t>Q&amp;A</a:t>
            </a:r>
            <a:endParaRPr lang="en-US" dirty="0">
              <a:solidFill>
                <a:schemeClr val="accent1"/>
              </a:solidFill>
            </a:endParaRPr>
          </a:p>
        </p:txBody>
      </p:sp>
    </p:spTree>
    <p:extLst>
      <p:ext uri="{BB962C8B-B14F-4D97-AF65-F5344CB8AC3E}">
        <p14:creationId xmlns:p14="http://schemas.microsoft.com/office/powerpoint/2010/main" val="4126722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pPr defTabSz="360000"/>
            <a:r>
              <a:rPr lang="en-US" dirty="0"/>
              <a:t>Contact information:</a:t>
            </a:r>
          </a:p>
          <a:p>
            <a:pPr lvl="1" defTabSz="360000"/>
            <a:r>
              <a:rPr lang="en-US" b="1" dirty="0"/>
              <a:t>Michael Graf</a:t>
            </a:r>
          </a:p>
          <a:p>
            <a:pPr lvl="1" defTabSz="360000"/>
            <a:r>
              <a:rPr lang="en-US" dirty="0"/>
              <a:t>SAP SE</a:t>
            </a:r>
            <a:br>
              <a:rPr lang="en-US" dirty="0"/>
            </a:br>
            <a:endParaRPr lang="en-US" dirty="0"/>
          </a:p>
          <a:p>
            <a:pPr lvl="1" defTabSz="360000">
              <a:spcAft>
                <a:spcPts val="1000"/>
              </a:spcAft>
            </a:pPr>
            <a:r>
              <a:rPr lang="en-US" dirty="0">
                <a:hlinkClick r:id="rId2"/>
              </a:rPr>
              <a:t>mi.graf@sap.com</a:t>
            </a:r>
            <a:endParaRPr lang="en-US" dirty="0"/>
          </a:p>
          <a:p>
            <a:pPr lvl="1" defTabSz="360000">
              <a:spcAft>
                <a:spcPts val="1000"/>
              </a:spcAft>
            </a:pPr>
            <a:endParaRPr lang="en-US" dirty="0"/>
          </a:p>
          <a:p>
            <a:pPr lvl="1" defTabSz="360000">
              <a:spcAft>
                <a:spcPts val="1000"/>
              </a:spcAft>
            </a:pPr>
            <a:r>
              <a:rPr lang="en-US" dirty="0"/>
              <a:t>	</a:t>
            </a:r>
            <a:r>
              <a:rPr lang="en-US" b="1" dirty="0">
                <a:hlinkClick r:id="rId3"/>
              </a:rPr>
              <a:t>@</a:t>
            </a:r>
            <a:r>
              <a:rPr lang="en-US" b="1" dirty="0" err="1">
                <a:hlinkClick r:id="rId3"/>
              </a:rPr>
              <a:t>michadelics</a:t>
            </a:r>
            <a:endParaRPr lang="en-US" b="1" dirty="0"/>
          </a:p>
          <a:p>
            <a:pPr lvl="1" defTabSz="360000">
              <a:spcAft>
                <a:spcPts val="1000"/>
              </a:spcAft>
            </a:pPr>
            <a:r>
              <a:rPr lang="en-US" b="1" dirty="0"/>
              <a:t>	</a:t>
            </a:r>
            <a:r>
              <a:rPr lang="de-DE" b="1" kern="0" dirty="0">
                <a:ea typeface="Arial Unicode MS" pitchFamily="34" charset="-128"/>
                <a:cs typeface="Arial Unicode MS" pitchFamily="34" charset="-128"/>
                <a:hlinkClick r:id="rId4"/>
              </a:rPr>
              <a:t>https://github.com/michadelic</a:t>
            </a:r>
            <a:br>
              <a:rPr lang="de-DE" kern="0" dirty="0">
                <a:ea typeface="Arial Unicode MS" pitchFamily="34" charset="-128"/>
                <a:cs typeface="Arial Unicode MS" pitchFamily="34" charset="-128"/>
              </a:rPr>
            </a:br>
            <a:endParaRPr lang="en-US" dirty="0"/>
          </a:p>
        </p:txBody>
      </p:sp>
      <p:sp>
        <p:nvSpPr>
          <p:cNvPr id="2" name="Thank you"/>
          <p:cNvSpPr>
            <a:spLocks noGrp="1"/>
          </p:cNvSpPr>
          <p:nvPr>
            <p:ph type="ctrTitle"/>
          </p:nvPr>
        </p:nvSpPr>
        <p:spPr bwMode="gray"/>
        <p:txBody>
          <a:bodyPr/>
          <a:lstStyle/>
          <a:p>
            <a:r>
              <a:rPr lang="en-US" dirty="0"/>
              <a:t>Thank you.</a:t>
            </a:r>
          </a:p>
        </p:txBody>
      </p:sp>
      <p:pic>
        <p:nvPicPr>
          <p:cNvPr id="7" name="Picture 6">
            <a:extLst>
              <a:ext uri="{FF2B5EF4-FFF2-40B4-BE49-F238E27FC236}">
                <a16:creationId xmlns:a16="http://schemas.microsoft.com/office/drawing/2014/main" id="{B89425CF-7CC7-4A30-8A41-75F02A729DBB}"/>
              </a:ext>
            </a:extLst>
          </p:cNvPr>
          <p:cNvPicPr>
            <a:picLocks noChangeAspect="1"/>
          </p:cNvPicPr>
          <p:nvPr/>
        </p:nvPicPr>
        <p:blipFill>
          <a:blip r:embed="rId5"/>
          <a:stretch>
            <a:fillRect/>
          </a:stretch>
        </p:blipFill>
        <p:spPr>
          <a:xfrm rot="20861614">
            <a:off x="4866029" y="1367242"/>
            <a:ext cx="6096000" cy="3429000"/>
          </a:xfrm>
          <a:prstGeom prst="rect">
            <a:avLst/>
          </a:prstGeom>
        </p:spPr>
      </p:pic>
      <p:sp>
        <p:nvSpPr>
          <p:cNvPr id="8" name="Rectangle 7">
            <a:extLst>
              <a:ext uri="{FF2B5EF4-FFF2-40B4-BE49-F238E27FC236}">
                <a16:creationId xmlns:a16="http://schemas.microsoft.com/office/drawing/2014/main" id="{C31C5683-9860-43BB-9379-2728993466C3}"/>
              </a:ext>
            </a:extLst>
          </p:cNvPr>
          <p:cNvSpPr/>
          <p:nvPr/>
        </p:nvSpPr>
        <p:spPr>
          <a:xfrm rot="20881672">
            <a:off x="5374726" y="4756425"/>
            <a:ext cx="6006773" cy="738664"/>
          </a:xfrm>
          <a:prstGeom prst="rect">
            <a:avLst/>
          </a:prstGeom>
        </p:spPr>
        <p:txBody>
          <a:bodyPr wrap="none">
            <a:spAutoFit/>
          </a:bodyPr>
          <a:lstStyle/>
          <a:p>
            <a:r>
              <a:rPr lang="de-DE" b="1" dirty="0" err="1"/>
              <a:t>Learn</a:t>
            </a:r>
            <a:r>
              <a:rPr lang="de-DE" b="1" dirty="0"/>
              <a:t> UI5: </a:t>
            </a:r>
            <a:r>
              <a:rPr lang="de-DE" b="1" dirty="0">
                <a:hlinkClick r:id="rId6"/>
              </a:rPr>
              <a:t>https://open.sap.com/courses/ui52</a:t>
            </a:r>
            <a:endParaRPr lang="de-DE" b="1" dirty="0"/>
          </a:p>
          <a:p>
            <a:endParaRPr lang="de-DE" b="1" dirty="0"/>
          </a:p>
        </p:txBody>
      </p:sp>
      <p:pic>
        <p:nvPicPr>
          <p:cNvPr id="9" name="Picture 8">
            <a:extLst>
              <a:ext uri="{FF2B5EF4-FFF2-40B4-BE49-F238E27FC236}">
                <a16:creationId xmlns:a16="http://schemas.microsoft.com/office/drawing/2014/main" id="{7C0DE351-B4F5-4D97-B4FA-098156BAB519}"/>
              </a:ext>
            </a:extLst>
          </p:cNvPr>
          <p:cNvPicPr>
            <a:picLocks noChangeAspect="1"/>
          </p:cNvPicPr>
          <p:nvPr/>
        </p:nvPicPr>
        <p:blipFill>
          <a:blip r:embed="rId7"/>
          <a:stretch>
            <a:fillRect/>
          </a:stretch>
        </p:blipFill>
        <p:spPr>
          <a:xfrm>
            <a:off x="472740" y="4778402"/>
            <a:ext cx="323555" cy="263212"/>
          </a:xfrm>
          <a:prstGeom prst="rect">
            <a:avLst/>
          </a:prstGeom>
        </p:spPr>
      </p:pic>
      <p:pic>
        <p:nvPicPr>
          <p:cNvPr id="11" name="Graphic 10">
            <a:extLst>
              <a:ext uri="{FF2B5EF4-FFF2-40B4-BE49-F238E27FC236}">
                <a16:creationId xmlns:a16="http://schemas.microsoft.com/office/drawing/2014/main" id="{6287BF1F-1DEA-4011-B75A-63C29D30B8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2740" y="5119026"/>
            <a:ext cx="323555" cy="323555"/>
          </a:xfrm>
          <a:prstGeom prst="rect">
            <a:avLst/>
          </a:prstGeom>
        </p:spPr>
      </p:pic>
    </p:spTree>
    <p:extLst>
      <p:ext uri="{BB962C8B-B14F-4D97-AF65-F5344CB8AC3E}">
        <p14:creationId xmlns:p14="http://schemas.microsoft.com/office/powerpoint/2010/main" val="3971144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r>
              <a:rPr lang="en-US" b="1" dirty="0"/>
              <a:t>Intro</a:t>
            </a:r>
          </a:p>
          <a:p>
            <a:r>
              <a:rPr lang="en-US" b="1" dirty="0"/>
              <a:t>What’s New </a:t>
            </a:r>
          </a:p>
          <a:p>
            <a:pPr lvl="1"/>
            <a:r>
              <a:rPr lang="en-US" dirty="0"/>
              <a:t>UI5 Evolution</a:t>
            </a:r>
          </a:p>
          <a:p>
            <a:pPr lvl="1"/>
            <a:r>
              <a:rPr lang="en-US" dirty="0"/>
              <a:t>Evolved Best Practices</a:t>
            </a:r>
          </a:p>
          <a:p>
            <a:pPr lvl="1"/>
            <a:r>
              <a:rPr lang="en-US" dirty="0"/>
              <a:t>UI5 Web Components</a:t>
            </a:r>
          </a:p>
          <a:p>
            <a:pPr lvl="1"/>
            <a:r>
              <a:rPr lang="en-US" dirty="0"/>
              <a:t>Fiori 3</a:t>
            </a:r>
          </a:p>
          <a:p>
            <a:r>
              <a:rPr lang="en-US" b="1" dirty="0" err="1"/>
              <a:t>HandsOn</a:t>
            </a:r>
            <a:endParaRPr lang="en-US" b="1" dirty="0"/>
          </a:p>
          <a:p>
            <a:pPr lvl="1"/>
            <a:r>
              <a:rPr lang="en-US" dirty="0">
                <a:hlinkClick r:id="rId3"/>
              </a:rPr>
              <a:t>Coding exercises</a:t>
            </a:r>
            <a:endParaRPr lang="en-US" dirty="0"/>
          </a:p>
          <a:p>
            <a:r>
              <a:rPr lang="en-US" b="1" dirty="0"/>
              <a:t>Q&amp;A</a:t>
            </a:r>
          </a:p>
        </p:txBody>
      </p:sp>
      <p:sp>
        <p:nvSpPr>
          <p:cNvPr id="2" name="Agenda"/>
          <p:cNvSpPr>
            <a:spLocks noGrp="1"/>
          </p:cNvSpPr>
          <p:nvPr>
            <p:ph type="title"/>
          </p:nvPr>
        </p:nvSpPr>
        <p:spPr bwMode="gray"/>
        <p:txBody>
          <a:bodyPr/>
          <a:lstStyle/>
          <a:p>
            <a:r>
              <a:rPr lang="en-US" dirty="0"/>
              <a:t>Agenda</a:t>
            </a:r>
          </a:p>
        </p:txBody>
      </p:sp>
      <p:pic>
        <p:nvPicPr>
          <p:cNvPr id="12" name="Picture 11">
            <a:extLst>
              <a:ext uri="{FF2B5EF4-FFF2-40B4-BE49-F238E27FC236}">
                <a16:creationId xmlns:a16="http://schemas.microsoft.com/office/drawing/2014/main" id="{75A621E9-8F8B-4396-B5FB-B5B878FF660A}"/>
              </a:ext>
            </a:extLst>
          </p:cNvPr>
          <p:cNvPicPr>
            <a:picLocks noChangeAspect="1"/>
          </p:cNvPicPr>
          <p:nvPr/>
        </p:nvPicPr>
        <p:blipFill rotWithShape="1">
          <a:blip r:embed="rId4"/>
          <a:srcRect b="16860"/>
          <a:stretch/>
        </p:blipFill>
        <p:spPr>
          <a:xfrm>
            <a:off x="3888260" y="238899"/>
            <a:ext cx="7961397" cy="6619101"/>
          </a:xfrm>
          <a:prstGeom prst="rect">
            <a:avLst/>
          </a:prstGeom>
        </p:spPr>
      </p:pic>
      <p:pic>
        <p:nvPicPr>
          <p:cNvPr id="14" name="Picture 13">
            <a:extLst>
              <a:ext uri="{FF2B5EF4-FFF2-40B4-BE49-F238E27FC236}">
                <a16:creationId xmlns:a16="http://schemas.microsoft.com/office/drawing/2014/main" id="{3EB31EAC-FB31-44BB-ABDD-BCFD203F16D3}"/>
              </a:ext>
            </a:extLst>
          </p:cNvPr>
          <p:cNvPicPr>
            <a:picLocks noChangeAspect="1"/>
          </p:cNvPicPr>
          <p:nvPr/>
        </p:nvPicPr>
        <p:blipFill rotWithShape="1">
          <a:blip r:embed="rId5"/>
          <a:srcRect b="20046"/>
          <a:stretch/>
        </p:blipFill>
        <p:spPr>
          <a:xfrm>
            <a:off x="4068048" y="238899"/>
            <a:ext cx="7781609" cy="66191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a:t>Intro</a:t>
            </a:r>
            <a:endParaRPr lang="en-US" dirty="0">
              <a:solidFill>
                <a:schemeClr val="accent1"/>
              </a:solidFill>
            </a:endParaRPr>
          </a:p>
        </p:txBody>
      </p:sp>
    </p:spTree>
    <p:extLst>
      <p:ext uri="{BB962C8B-B14F-4D97-AF65-F5344CB8AC3E}">
        <p14:creationId xmlns:p14="http://schemas.microsoft.com/office/powerpoint/2010/main" val="622160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024C96F5-CAD3-40F9-A574-AB010C5328C1}"/>
              </a:ext>
            </a:extLst>
          </p:cNvPr>
          <p:cNvSpPr txBox="1">
            <a:spLocks/>
          </p:cNvSpPr>
          <p:nvPr/>
        </p:nvSpPr>
        <p:spPr>
          <a:xfrm>
            <a:off x="7806965" y="1126013"/>
            <a:ext cx="4069124" cy="129650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b="1" dirty="0"/>
              <a:t>SAPUI5</a:t>
            </a:r>
            <a:r>
              <a:rPr lang="en-US" sz="1800" dirty="0"/>
              <a:t> is an HTML5 framework designed to build cross-platform, responsive, enterprise-grade applications. </a:t>
            </a:r>
          </a:p>
        </p:txBody>
      </p:sp>
      <p:sp>
        <p:nvSpPr>
          <p:cNvPr id="4" name="Text Placeholder 1">
            <a:extLst>
              <a:ext uri="{FF2B5EF4-FFF2-40B4-BE49-F238E27FC236}">
                <a16:creationId xmlns:a16="http://schemas.microsoft.com/office/drawing/2014/main" id="{137CB1E2-FC80-402C-ABD6-70FCED940184}"/>
              </a:ext>
            </a:extLst>
          </p:cNvPr>
          <p:cNvSpPr txBox="1">
            <a:spLocks/>
          </p:cNvSpPr>
          <p:nvPr/>
        </p:nvSpPr>
        <p:spPr bwMode="gray">
          <a:xfrm>
            <a:off x="7806965" y="2745840"/>
            <a:ext cx="3367534" cy="543816"/>
          </a:xfrm>
          <a:prstGeom prst="rect">
            <a:avLst/>
          </a:prstGeom>
          <a:solidFill>
            <a:schemeClr val="bg1"/>
          </a:solidFill>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dirty="0"/>
              <a:t>It implements the award-winning </a:t>
            </a:r>
            <a:r>
              <a:rPr lang="en-US" sz="1800" b="1" dirty="0"/>
              <a:t>SAP Fiori Design </a:t>
            </a:r>
            <a:r>
              <a:rPr lang="en-US" sz="1800" dirty="0"/>
              <a:t>and is the leading UI technology of SAP’s user experience strategy. </a:t>
            </a:r>
          </a:p>
        </p:txBody>
      </p:sp>
      <p:sp>
        <p:nvSpPr>
          <p:cNvPr id="5" name="Text Placeholder 1">
            <a:extLst>
              <a:ext uri="{FF2B5EF4-FFF2-40B4-BE49-F238E27FC236}">
                <a16:creationId xmlns:a16="http://schemas.microsoft.com/office/drawing/2014/main" id="{F0F25B68-4AEC-4189-A87B-20324CBC677E}"/>
              </a:ext>
            </a:extLst>
          </p:cNvPr>
          <p:cNvSpPr txBox="1">
            <a:spLocks/>
          </p:cNvSpPr>
          <p:nvPr/>
        </p:nvSpPr>
        <p:spPr bwMode="gray">
          <a:xfrm>
            <a:off x="7806965" y="4435478"/>
            <a:ext cx="3670945" cy="1070171"/>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dirty="0"/>
              <a:t>The core and many parts of the framework are open-sourced as </a:t>
            </a:r>
            <a:r>
              <a:rPr lang="en-US" sz="1800" b="1" dirty="0"/>
              <a:t>OpenUI5</a:t>
            </a:r>
            <a:r>
              <a:rPr lang="en-US" sz="1800" dirty="0"/>
              <a:t>. It embraces web standards and open tooling.</a:t>
            </a:r>
          </a:p>
        </p:txBody>
      </p:sp>
      <p:pic>
        <p:nvPicPr>
          <p:cNvPr id="6" name="Picture 5">
            <a:extLst>
              <a:ext uri="{FF2B5EF4-FFF2-40B4-BE49-F238E27FC236}">
                <a16:creationId xmlns:a16="http://schemas.microsoft.com/office/drawing/2014/main" id="{5D0C97B2-335B-455B-8FB5-B07C0ED26BE9}"/>
              </a:ext>
            </a:extLst>
          </p:cNvPr>
          <p:cNvPicPr>
            <a:picLocks noChangeAspect="1"/>
          </p:cNvPicPr>
          <p:nvPr/>
        </p:nvPicPr>
        <p:blipFill>
          <a:blip r:embed="rId2"/>
          <a:stretch>
            <a:fillRect/>
          </a:stretch>
        </p:blipFill>
        <p:spPr>
          <a:xfrm>
            <a:off x="5574066" y="4149915"/>
            <a:ext cx="1665819" cy="1665819"/>
          </a:xfrm>
          <a:prstGeom prst="rect">
            <a:avLst/>
          </a:prstGeom>
        </p:spPr>
      </p:pic>
      <p:pic>
        <p:nvPicPr>
          <p:cNvPr id="7" name="Picture 6">
            <a:extLst>
              <a:ext uri="{FF2B5EF4-FFF2-40B4-BE49-F238E27FC236}">
                <a16:creationId xmlns:a16="http://schemas.microsoft.com/office/drawing/2014/main" id="{9A544567-BB0A-4EEB-BF63-543A47C43755}"/>
              </a:ext>
            </a:extLst>
          </p:cNvPr>
          <p:cNvPicPr>
            <a:picLocks noChangeAspect="1"/>
          </p:cNvPicPr>
          <p:nvPr/>
        </p:nvPicPr>
        <p:blipFill>
          <a:blip r:embed="rId3"/>
          <a:stretch>
            <a:fillRect/>
          </a:stretch>
        </p:blipFill>
        <p:spPr>
          <a:xfrm>
            <a:off x="4587840" y="1352351"/>
            <a:ext cx="3799784" cy="3799784"/>
          </a:xfrm>
          <a:prstGeom prst="rect">
            <a:avLst/>
          </a:prstGeom>
        </p:spPr>
      </p:pic>
      <p:grpSp>
        <p:nvGrpSpPr>
          <p:cNvPr id="8" name="Group 7">
            <a:extLst>
              <a:ext uri="{FF2B5EF4-FFF2-40B4-BE49-F238E27FC236}">
                <a16:creationId xmlns:a16="http://schemas.microsoft.com/office/drawing/2014/main" id="{7901C527-3D3C-435C-B6F7-30255BFE1E6B}"/>
              </a:ext>
            </a:extLst>
          </p:cNvPr>
          <p:cNvGrpSpPr/>
          <p:nvPr/>
        </p:nvGrpSpPr>
        <p:grpSpPr>
          <a:xfrm>
            <a:off x="5297726" y="764503"/>
            <a:ext cx="2162908" cy="1590251"/>
            <a:chOff x="5528935" y="879786"/>
            <a:chExt cx="2162908" cy="1590251"/>
          </a:xfrm>
        </p:grpSpPr>
        <p:pic>
          <p:nvPicPr>
            <p:cNvPr id="9" name="Picture 8">
              <a:extLst>
                <a:ext uri="{FF2B5EF4-FFF2-40B4-BE49-F238E27FC236}">
                  <a16:creationId xmlns:a16="http://schemas.microsoft.com/office/drawing/2014/main" id="{5BB8866E-E8DE-48C6-B12A-E8F521D6F8FD}"/>
                </a:ext>
              </a:extLst>
            </p:cNvPr>
            <p:cNvPicPr>
              <a:picLocks noChangeAspect="1"/>
            </p:cNvPicPr>
            <p:nvPr/>
          </p:nvPicPr>
          <p:blipFill>
            <a:blip r:embed="rId4"/>
            <a:stretch>
              <a:fillRect/>
            </a:stretch>
          </p:blipFill>
          <p:spPr>
            <a:xfrm>
              <a:off x="5528935" y="879786"/>
              <a:ext cx="1590251" cy="1590251"/>
            </a:xfrm>
            <a:prstGeom prst="rect">
              <a:avLst/>
            </a:prstGeom>
          </p:spPr>
        </p:pic>
        <p:pic>
          <p:nvPicPr>
            <p:cNvPr id="10" name="Picture 9">
              <a:extLst>
                <a:ext uri="{FF2B5EF4-FFF2-40B4-BE49-F238E27FC236}">
                  <a16:creationId xmlns:a16="http://schemas.microsoft.com/office/drawing/2014/main" id="{30637B7E-770D-4841-AE12-3F7CE38EF708}"/>
                </a:ext>
              </a:extLst>
            </p:cNvPr>
            <p:cNvPicPr>
              <a:picLocks noChangeAspect="1"/>
            </p:cNvPicPr>
            <p:nvPr/>
          </p:nvPicPr>
          <p:blipFill>
            <a:blip r:embed="rId5"/>
            <a:stretch>
              <a:fillRect/>
            </a:stretch>
          </p:blipFill>
          <p:spPr>
            <a:xfrm>
              <a:off x="6766523" y="1399863"/>
              <a:ext cx="925320" cy="925320"/>
            </a:xfrm>
            <a:prstGeom prst="rect">
              <a:avLst/>
            </a:prstGeom>
            <a:solidFill>
              <a:schemeClr val="bg1"/>
            </a:solidFill>
          </p:spPr>
        </p:pic>
      </p:grpSp>
      <p:pic>
        <p:nvPicPr>
          <p:cNvPr id="11" name="Picture 10">
            <a:extLst>
              <a:ext uri="{FF2B5EF4-FFF2-40B4-BE49-F238E27FC236}">
                <a16:creationId xmlns:a16="http://schemas.microsoft.com/office/drawing/2014/main" id="{5E4AF0B0-932D-4E83-8A74-4BB7D91B1927}"/>
              </a:ext>
            </a:extLst>
          </p:cNvPr>
          <p:cNvPicPr>
            <a:picLocks noChangeAspect="1"/>
          </p:cNvPicPr>
          <p:nvPr/>
        </p:nvPicPr>
        <p:blipFill rotWithShape="1">
          <a:blip r:embed="rId6"/>
          <a:srcRect b="26305"/>
          <a:stretch/>
        </p:blipFill>
        <p:spPr>
          <a:xfrm>
            <a:off x="494037" y="1177581"/>
            <a:ext cx="3723636" cy="3443053"/>
          </a:xfrm>
          <a:prstGeom prst="rect">
            <a:avLst/>
          </a:prstGeom>
        </p:spPr>
      </p:pic>
      <p:cxnSp>
        <p:nvCxnSpPr>
          <p:cNvPr id="12" name="Straight Arrow Connector 11">
            <a:extLst>
              <a:ext uri="{FF2B5EF4-FFF2-40B4-BE49-F238E27FC236}">
                <a16:creationId xmlns:a16="http://schemas.microsoft.com/office/drawing/2014/main" id="{9857E043-F10F-45E5-B21C-3367EA6EBB73}"/>
              </a:ext>
            </a:extLst>
          </p:cNvPr>
          <p:cNvCxnSpPr>
            <a:cxnSpLocks/>
          </p:cNvCxnSpPr>
          <p:nvPr/>
        </p:nvCxnSpPr>
        <p:spPr>
          <a:xfrm flipV="1">
            <a:off x="4217673" y="1854926"/>
            <a:ext cx="897164" cy="392358"/>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7A808E-5FD5-4D76-820B-8EF6B92D30F4}"/>
              </a:ext>
            </a:extLst>
          </p:cNvPr>
          <p:cNvCxnSpPr>
            <a:cxnSpLocks/>
          </p:cNvCxnSpPr>
          <p:nvPr/>
        </p:nvCxnSpPr>
        <p:spPr>
          <a:xfrm>
            <a:off x="4293329" y="3118236"/>
            <a:ext cx="931817"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BEC170-DB78-4D1E-B5A8-3A844F21B437}"/>
              </a:ext>
            </a:extLst>
          </p:cNvPr>
          <p:cNvCxnSpPr>
            <a:cxnSpLocks/>
          </p:cNvCxnSpPr>
          <p:nvPr/>
        </p:nvCxnSpPr>
        <p:spPr>
          <a:xfrm>
            <a:off x="4121243" y="3895744"/>
            <a:ext cx="993594" cy="508343"/>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708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369332"/>
          </a:xfrm>
        </p:spPr>
        <p:txBody>
          <a:bodyPr/>
          <a:lstStyle/>
          <a:p>
            <a:r>
              <a:rPr lang="en-US" dirty="0"/>
              <a:t>Product Portfolio</a:t>
            </a:r>
            <a:endParaRPr lang="en-US" b="0" dirty="0"/>
          </a:p>
        </p:txBody>
      </p:sp>
      <p:cxnSp>
        <p:nvCxnSpPr>
          <p:cNvPr id="67" name="Straight Connector 66"/>
          <p:cNvCxnSpPr>
            <a:stCxn id="12" idx="1"/>
          </p:cNvCxnSpPr>
          <p:nvPr/>
        </p:nvCxnSpPr>
        <p:spPr>
          <a:xfrm flipH="1">
            <a:off x="1777984" y="1601655"/>
            <a:ext cx="2382238" cy="2305430"/>
          </a:xfrm>
          <a:prstGeom prst="line">
            <a:avLst/>
          </a:prstGeom>
          <a:ln w="254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7" idx="1"/>
          </p:cNvCxnSpPr>
          <p:nvPr/>
        </p:nvCxnSpPr>
        <p:spPr>
          <a:xfrm flipH="1">
            <a:off x="1774524" y="2631524"/>
            <a:ext cx="2385698" cy="1275561"/>
          </a:xfrm>
          <a:prstGeom prst="line">
            <a:avLst/>
          </a:prstGeom>
          <a:ln w="254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16" idx="1"/>
          </p:cNvCxnSpPr>
          <p:nvPr/>
        </p:nvCxnSpPr>
        <p:spPr>
          <a:xfrm flipH="1">
            <a:off x="1774521" y="3697497"/>
            <a:ext cx="2572630" cy="209589"/>
          </a:xfrm>
          <a:prstGeom prst="line">
            <a:avLst/>
          </a:prstGeom>
          <a:ln w="254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14" idx="1"/>
          </p:cNvCxnSpPr>
          <p:nvPr/>
        </p:nvCxnSpPr>
        <p:spPr>
          <a:xfrm flipH="1" flipV="1">
            <a:off x="1774522" y="3907086"/>
            <a:ext cx="2385700" cy="780952"/>
          </a:xfrm>
          <a:prstGeom prst="line">
            <a:avLst/>
          </a:prstGeom>
          <a:ln w="254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3" idx="1"/>
          </p:cNvCxnSpPr>
          <p:nvPr/>
        </p:nvCxnSpPr>
        <p:spPr>
          <a:xfrm flipH="1" flipV="1">
            <a:off x="1771470" y="3907086"/>
            <a:ext cx="1863648" cy="1846898"/>
          </a:xfrm>
          <a:prstGeom prst="line">
            <a:avLst/>
          </a:prstGeom>
          <a:ln w="254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587940" y="803367"/>
            <a:ext cx="10765860" cy="5655594"/>
            <a:chOff x="186544" y="764477"/>
            <a:chExt cx="11356949" cy="5966108"/>
          </a:xfrm>
        </p:grpSpPr>
        <p:grpSp>
          <p:nvGrpSpPr>
            <p:cNvPr id="62" name="Group 61"/>
            <p:cNvGrpSpPr/>
            <p:nvPr/>
          </p:nvGrpSpPr>
          <p:grpSpPr>
            <a:xfrm>
              <a:off x="6414448" y="1206715"/>
              <a:ext cx="5129045" cy="5228197"/>
              <a:chOff x="6414448" y="1206715"/>
              <a:chExt cx="5129045" cy="5228197"/>
            </a:xfrm>
          </p:grpSpPr>
          <p:sp>
            <p:nvSpPr>
              <p:cNvPr id="23" name="TextBox 22"/>
              <p:cNvSpPr txBox="1"/>
              <p:nvPr/>
            </p:nvSpPr>
            <p:spPr>
              <a:xfrm>
                <a:off x="8892848" y="2454320"/>
                <a:ext cx="2414043" cy="535713"/>
              </a:xfrm>
              <a:prstGeom prst="rect">
                <a:avLst/>
              </a:prstGeom>
              <a:noFill/>
            </p:spPr>
            <p:txBody>
              <a:bodyPr wrap="square" lIns="0" tIns="0" rIns="0" bIns="0" rtlCol="0">
                <a:spAutoFit/>
              </a:bodyPr>
              <a:lstStyle/>
              <a:p>
                <a:pPr marL="171399" indent="-171399"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SuccessFactors</a:t>
                </a:r>
              </a:p>
              <a:p>
                <a:pPr marL="269794" indent="-171399"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SaaS solutions</a:t>
                </a:r>
              </a:p>
            </p:txBody>
          </p:sp>
          <p:grpSp>
            <p:nvGrpSpPr>
              <p:cNvPr id="40" name="Group 39"/>
              <p:cNvGrpSpPr/>
              <p:nvPr/>
            </p:nvGrpSpPr>
            <p:grpSpPr>
              <a:xfrm>
                <a:off x="6906533" y="4626947"/>
                <a:ext cx="4370144" cy="762986"/>
                <a:chOff x="5654854" y="4475436"/>
                <a:chExt cx="4370144" cy="762986"/>
              </a:xfrm>
            </p:grpSpPr>
            <p:sp>
              <p:nvSpPr>
                <p:cNvPr id="19" name="TextBox 18"/>
                <p:cNvSpPr txBox="1"/>
                <p:nvPr/>
              </p:nvSpPr>
              <p:spPr>
                <a:xfrm>
                  <a:off x="5654854" y="4475436"/>
                  <a:ext cx="1910186" cy="723275"/>
                </a:xfrm>
                <a:prstGeom prst="rect">
                  <a:avLst/>
                </a:prstGeom>
                <a:noFill/>
              </p:spPr>
              <p:txBody>
                <a:bodyPr wrap="square" lIns="0" tIns="0" rIns="0" bIns="0" rtlCol="0">
                  <a:spAutoFit/>
                </a:bodyPr>
                <a:lstStyle/>
                <a:p>
                  <a:pPr marL="269875" indent="-179388"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Windows, macOS, iOS, Android </a:t>
                  </a:r>
                </a:p>
                <a:p>
                  <a:pPr marL="179388" indent="-179388"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Fiori Client</a:t>
                  </a:r>
                </a:p>
              </p:txBody>
            </p:sp>
            <p:sp>
              <p:nvSpPr>
                <p:cNvPr id="25" name="TextBox 24">
                  <a:extLst/>
                </p:cNvPr>
                <p:cNvSpPr txBox="1"/>
                <p:nvPr/>
              </p:nvSpPr>
              <p:spPr>
                <a:xfrm>
                  <a:off x="7681361" y="4475436"/>
                  <a:ext cx="2343637" cy="762986"/>
                </a:xfrm>
                <a:prstGeom prst="rect">
                  <a:avLst/>
                </a:prstGeom>
                <a:noFill/>
              </p:spPr>
              <p:txBody>
                <a:bodyPr wrap="square" lIns="0" tIns="0" rIns="0" bIns="0" rtlCol="0">
                  <a:spAutoFit/>
                </a:bodyPr>
                <a:lstStyle/>
                <a:p>
                  <a:pPr marL="269875" indent="-179388"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IE 11, Microsoft Edge, Chrome, Firefox, Safari</a:t>
                  </a:r>
                </a:p>
                <a:p>
                  <a:pPr marL="179388" indent="-179388"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Web view</a:t>
                  </a:r>
                </a:p>
              </p:txBody>
            </p:sp>
          </p:grpSp>
          <p:grpSp>
            <p:nvGrpSpPr>
              <p:cNvPr id="39" name="Group 38"/>
              <p:cNvGrpSpPr/>
              <p:nvPr/>
            </p:nvGrpSpPr>
            <p:grpSpPr>
              <a:xfrm>
                <a:off x="7087519" y="3372940"/>
                <a:ext cx="4154059" cy="1071427"/>
                <a:chOff x="5835840" y="3186607"/>
                <a:chExt cx="4154059" cy="1071427"/>
              </a:xfrm>
            </p:grpSpPr>
            <p:sp>
              <p:nvSpPr>
                <p:cNvPr id="21" name="TextBox 20"/>
                <p:cNvSpPr txBox="1"/>
                <p:nvPr/>
              </p:nvSpPr>
              <p:spPr>
                <a:xfrm>
                  <a:off x="5835840" y="3186607"/>
                  <a:ext cx="2045219" cy="1071427"/>
                </a:xfrm>
                <a:prstGeom prst="rect">
                  <a:avLst/>
                </a:prstGeom>
                <a:noFill/>
              </p:spPr>
              <p:txBody>
                <a:bodyPr wrap="square" lIns="0" tIns="0" rIns="0" bIns="0" rtlCol="0">
                  <a:spAutoFit/>
                </a:bodyPr>
                <a:lstStyle/>
                <a:p>
                  <a:pPr marL="171399" indent="-171399"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Cloud Platform</a:t>
                  </a:r>
                </a:p>
                <a:p>
                  <a:pPr marL="171399" indent="-171399"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NetWeaver ABAP/Java</a:t>
                  </a:r>
                </a:p>
                <a:p>
                  <a:pPr marL="171399" indent="-171399"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HANA XSA</a:t>
                  </a:r>
                </a:p>
              </p:txBody>
            </p:sp>
            <p:sp>
              <p:nvSpPr>
                <p:cNvPr id="26" name="TextBox 25">
                  <a:extLst/>
                </p:cNvPr>
                <p:cNvSpPr txBox="1"/>
                <p:nvPr/>
              </p:nvSpPr>
              <p:spPr>
                <a:xfrm>
                  <a:off x="7881059" y="3266991"/>
                  <a:ext cx="2108840" cy="844154"/>
                </a:xfrm>
                <a:prstGeom prst="rect">
                  <a:avLst/>
                </a:prstGeom>
                <a:noFill/>
              </p:spPr>
              <p:txBody>
                <a:bodyPr wrap="square" lIns="0" tIns="0" rIns="0" bIns="0" rtlCol="0">
                  <a:spAutoFit/>
                </a:bodyPr>
                <a:lstStyle/>
                <a:p>
                  <a:pPr marL="171399" indent="-171399"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CDN/Akamai</a:t>
                  </a:r>
                </a:p>
                <a:p>
                  <a:pPr marL="171399" indent="-171399"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GitHub (OpenUI5)</a:t>
                  </a:r>
                </a:p>
                <a:p>
                  <a:pPr marL="171399" indent="-171399"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Local download</a:t>
                  </a:r>
                </a:p>
              </p:txBody>
            </p:sp>
          </p:grpSp>
          <p:cxnSp>
            <p:nvCxnSpPr>
              <p:cNvPr id="27" name="Straight Connector 26">
                <a:extLst/>
              </p:cNvPr>
              <p:cNvCxnSpPr>
                <a:cxnSpLocks/>
              </p:cNvCxnSpPr>
              <p:nvPr/>
            </p:nvCxnSpPr>
            <p:spPr>
              <a:xfrm>
                <a:off x="6429754" y="5495873"/>
                <a:ext cx="5033355"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p:cNvPr>
              <p:cNvCxnSpPr>
                <a:cxnSpLocks/>
              </p:cNvCxnSpPr>
              <p:nvPr/>
            </p:nvCxnSpPr>
            <p:spPr>
              <a:xfrm>
                <a:off x="6803019" y="4522670"/>
                <a:ext cx="466009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p:cNvPr>
              <p:cNvCxnSpPr>
                <a:cxnSpLocks/>
              </p:cNvCxnSpPr>
              <p:nvPr/>
            </p:nvCxnSpPr>
            <p:spPr>
              <a:xfrm>
                <a:off x="6803019" y="3265762"/>
                <a:ext cx="466009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p:cNvPr>
              <p:cNvCxnSpPr>
                <a:cxnSpLocks/>
              </p:cNvCxnSpPr>
              <p:nvPr/>
            </p:nvCxnSpPr>
            <p:spPr>
              <a:xfrm flipV="1">
                <a:off x="6429755" y="2137415"/>
                <a:ext cx="5113738" cy="13292"/>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414448" y="1206715"/>
                <a:ext cx="4104763" cy="844154"/>
                <a:chOff x="5162769" y="1281665"/>
                <a:chExt cx="4104763" cy="844154"/>
              </a:xfrm>
            </p:grpSpPr>
            <p:sp>
              <p:nvSpPr>
                <p:cNvPr id="20" name="TextBox 19"/>
                <p:cNvSpPr txBox="1"/>
                <p:nvPr/>
              </p:nvSpPr>
              <p:spPr>
                <a:xfrm>
                  <a:off x="5162769" y="1281665"/>
                  <a:ext cx="1921910" cy="800219"/>
                </a:xfrm>
                <a:prstGeom prst="rect">
                  <a:avLst/>
                </a:prstGeom>
                <a:noFill/>
              </p:spPr>
              <p:txBody>
                <a:bodyPr wrap="square" lIns="0" tIns="0" rIns="0" bIns="0" rtlCol="0">
                  <a:spAutoFit/>
                </a:bodyPr>
                <a:lstStyle/>
                <a:p>
                  <a:pPr marL="171399" indent="-171399"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Web IDE</a:t>
                  </a:r>
                </a:p>
                <a:p>
                  <a:pPr marL="269875" indent="-179388"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UI theme designer</a:t>
                  </a:r>
                </a:p>
                <a:p>
                  <a:pPr marL="360363" indent="-180975"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Build</a:t>
                  </a:r>
                </a:p>
              </p:txBody>
            </p:sp>
            <p:sp>
              <p:nvSpPr>
                <p:cNvPr id="32" name="TextBox 31"/>
                <p:cNvSpPr txBox="1"/>
                <p:nvPr/>
              </p:nvSpPr>
              <p:spPr>
                <a:xfrm>
                  <a:off x="7263311" y="1281665"/>
                  <a:ext cx="2004221" cy="844154"/>
                </a:xfrm>
                <a:prstGeom prst="rect">
                  <a:avLst/>
                </a:prstGeom>
                <a:noFill/>
              </p:spPr>
              <p:txBody>
                <a:bodyPr wrap="square" lIns="0" tIns="0" rIns="0" bIns="0" rtlCol="0">
                  <a:spAutoFit/>
                </a:bodyPr>
                <a:lstStyle/>
                <a:p>
                  <a:pPr marL="171399" indent="-171399"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UI5 support assistant</a:t>
                  </a:r>
                </a:p>
                <a:p>
                  <a:pPr marL="268288" indent="-169863"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UI5 inspector</a:t>
                  </a:r>
                </a:p>
                <a:p>
                  <a:pPr marL="360363" indent="-180975"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UI5 Tooling</a:t>
                  </a:r>
                </a:p>
              </p:txBody>
            </p:sp>
          </p:grpSp>
          <p:grpSp>
            <p:nvGrpSpPr>
              <p:cNvPr id="41" name="Group 40"/>
              <p:cNvGrpSpPr/>
              <p:nvPr/>
            </p:nvGrpSpPr>
            <p:grpSpPr>
              <a:xfrm>
                <a:off x="6504880" y="5590758"/>
                <a:ext cx="4527656" cy="844154"/>
                <a:chOff x="5253201" y="5575768"/>
                <a:chExt cx="4527656" cy="844154"/>
              </a:xfrm>
            </p:grpSpPr>
            <p:sp>
              <p:nvSpPr>
                <p:cNvPr id="22" name="TextBox 21"/>
                <p:cNvSpPr txBox="1"/>
                <p:nvPr/>
              </p:nvSpPr>
              <p:spPr>
                <a:xfrm>
                  <a:off x="5253201" y="5575768"/>
                  <a:ext cx="2272708" cy="844154"/>
                </a:xfrm>
                <a:prstGeom prst="rect">
                  <a:avLst/>
                </a:prstGeom>
                <a:noFill/>
              </p:spPr>
              <p:txBody>
                <a:bodyPr wrap="square" lIns="0" tIns="0" rIns="0" bIns="0" rtlCol="0">
                  <a:spAutoFit/>
                </a:bodyPr>
                <a:lstStyle/>
                <a:p>
                  <a:pPr marL="357188" indent="-177800" fontAlgn="base">
                    <a:spcBef>
                      <a:spcPts val="600"/>
                    </a:spcBef>
                    <a:spcAft>
                      <a:spcPct val="0"/>
                    </a:spcAft>
                    <a:buClr>
                      <a:schemeClr val="accent1"/>
                    </a:buClr>
                    <a:buSzPct val="100000"/>
                    <a:buFont typeface="Wingdings" panose="05000000000000000000" pitchFamily="2" charset="2"/>
                    <a:buChar char="§"/>
                    <a:tabLst>
                      <a:tab pos="269875" algn="l"/>
                    </a:tabLst>
                  </a:pPr>
                  <a:r>
                    <a:rPr lang="en-US" sz="1400" kern="0">
                      <a:ea typeface="Arial Unicode MS" pitchFamily="34" charset="-128"/>
                      <a:cs typeface="Arial Unicode MS" pitchFamily="34" charset="-128"/>
                    </a:rPr>
                    <a:t>SAPUI5 Demo Kit</a:t>
                  </a:r>
                </a:p>
                <a:p>
                  <a:pPr marL="269875" indent="-179388" fontAlgn="base">
                    <a:spcBef>
                      <a:spcPts val="600"/>
                    </a:spcBef>
                    <a:spcAft>
                      <a:spcPct val="0"/>
                    </a:spcAft>
                    <a:buClr>
                      <a:schemeClr val="accent1"/>
                    </a:buClr>
                    <a:buSzPct val="100000"/>
                    <a:buFont typeface="Wingdings" panose="05000000000000000000" pitchFamily="2" charset="2"/>
                    <a:buChar char="§"/>
                    <a:tabLst>
                      <a:tab pos="269875" algn="l"/>
                    </a:tabLst>
                  </a:pPr>
                  <a:r>
                    <a:rPr lang="en-US" sz="1400" kern="0">
                      <a:ea typeface="Arial Unicode MS" pitchFamily="34" charset="-128"/>
                      <a:cs typeface="Arial Unicode MS" pitchFamily="34" charset="-128"/>
                    </a:rPr>
                    <a:t>SAP training</a:t>
                  </a:r>
                </a:p>
                <a:p>
                  <a:pPr marL="169863" indent="-169863"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openSAP</a:t>
                  </a:r>
                </a:p>
              </p:txBody>
            </p:sp>
            <p:sp>
              <p:nvSpPr>
                <p:cNvPr id="33" name="TextBox 32">
                  <a:extLst/>
                </p:cNvPr>
                <p:cNvSpPr txBox="1"/>
                <p:nvPr/>
              </p:nvSpPr>
              <p:spPr>
                <a:xfrm>
                  <a:off x="7353741" y="5575768"/>
                  <a:ext cx="2427116" cy="844154"/>
                </a:xfrm>
                <a:prstGeom prst="rect">
                  <a:avLst/>
                </a:prstGeom>
                <a:noFill/>
              </p:spPr>
              <p:txBody>
                <a:bodyPr wrap="square" lIns="0" tIns="0" rIns="0" bIns="0" rtlCol="0">
                  <a:spAutoFit/>
                </a:bodyPr>
                <a:lstStyle/>
                <a:p>
                  <a:pPr marL="360363" indent="-180975"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Community</a:t>
                  </a:r>
                </a:p>
                <a:p>
                  <a:pPr marL="269875" indent="-179388"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Stack Overflow</a:t>
                  </a:r>
                </a:p>
                <a:p>
                  <a:pPr marL="179388" indent="-179388"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Slack</a:t>
                  </a:r>
                </a:p>
              </p:txBody>
            </p:sp>
          </p:grpSp>
        </p:grpSp>
        <p:grpSp>
          <p:nvGrpSpPr>
            <p:cNvPr id="61" name="Group 60"/>
            <p:cNvGrpSpPr/>
            <p:nvPr/>
          </p:nvGrpSpPr>
          <p:grpSpPr>
            <a:xfrm>
              <a:off x="186544" y="764477"/>
              <a:ext cx="6544261" cy="5966108"/>
              <a:chOff x="186544" y="764477"/>
              <a:chExt cx="6544261" cy="5966108"/>
            </a:xfrm>
          </p:grpSpPr>
          <p:sp>
            <p:nvSpPr>
              <p:cNvPr id="38" name="Arc 37">
                <a:extLst/>
              </p:cNvPr>
              <p:cNvSpPr/>
              <p:nvPr/>
            </p:nvSpPr>
            <p:spPr>
              <a:xfrm>
                <a:off x="186544" y="764477"/>
                <a:ext cx="5966108" cy="5966108"/>
              </a:xfrm>
              <a:prstGeom prst="arc">
                <a:avLst>
                  <a:gd name="adj1" fmla="val 19589187"/>
                  <a:gd name="adj2" fmla="val 2187349"/>
                </a:avLst>
              </a:prstGeom>
              <a:ln w="158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grpSp>
            <p:nvGrpSpPr>
              <p:cNvPr id="60" name="Group 59"/>
              <p:cNvGrpSpPr/>
              <p:nvPr/>
            </p:nvGrpSpPr>
            <p:grpSpPr>
              <a:xfrm>
                <a:off x="3401024" y="5460519"/>
                <a:ext cx="2535751" cy="1051200"/>
                <a:chOff x="3401024" y="5460519"/>
                <a:chExt cx="2535751" cy="1051200"/>
              </a:xfrm>
            </p:grpSpPr>
            <p:pic>
              <p:nvPicPr>
                <p:cNvPr id="47" name="Picture 46"/>
                <p:cNvPicPr>
                  <a:picLocks noChangeAspect="1"/>
                </p:cNvPicPr>
                <p:nvPr/>
              </p:nvPicPr>
              <p:blipFill>
                <a:blip r:embed="rId3"/>
                <a:stretch>
                  <a:fillRect/>
                </a:stretch>
              </p:blipFill>
              <p:spPr>
                <a:xfrm>
                  <a:off x="4885575" y="5460519"/>
                  <a:ext cx="1051200" cy="1051200"/>
                </a:xfrm>
                <a:prstGeom prst="rect">
                  <a:avLst/>
                </a:prstGeom>
              </p:spPr>
            </p:pic>
            <p:sp>
              <p:nvSpPr>
                <p:cNvPr id="13" name="Rectangle 12">
                  <a:extLst/>
                </p:cNvPr>
                <p:cNvSpPr/>
                <p:nvPr/>
              </p:nvSpPr>
              <p:spPr bwMode="gray">
                <a:xfrm>
                  <a:off x="3401024" y="5764191"/>
                  <a:ext cx="1484549" cy="445422"/>
                </a:xfrm>
                <a:prstGeom prst="rect">
                  <a:avLst/>
                </a:prstGeom>
                <a:noFill/>
                <a:ln w="6350" algn="ctr">
                  <a:noFill/>
                  <a:miter lim="800000"/>
                  <a:headEnd/>
                  <a:tailEnd/>
                </a:ln>
              </p:spPr>
              <p:txBody>
                <a:bodyPr wrap="square" lIns="89977" tIns="71981" rIns="89977" bIns="71981" rtlCol="0" anchor="ctr">
                  <a:spAutoFit/>
                </a:bodyPr>
                <a:lstStyle/>
                <a:p>
                  <a:pPr algn="r" defTabSz="914126" fontAlgn="base">
                    <a:spcBef>
                      <a:spcPct val="50000"/>
                    </a:spcBef>
                    <a:spcAft>
                      <a:spcPct val="0"/>
                    </a:spcAft>
                    <a:buClr>
                      <a:srgbClr val="F0AB00"/>
                    </a:buClr>
                    <a:buSzPct val="80000"/>
                  </a:pPr>
                  <a:r>
                    <a:rPr lang="en-US" sz="1799" kern="0">
                      <a:ea typeface="Arial Unicode MS" pitchFamily="34" charset="-128"/>
                      <a:cs typeface="Arial Unicode MS" pitchFamily="34" charset="-128"/>
                    </a:rPr>
                    <a:t>Knowledge</a:t>
                  </a:r>
                </a:p>
              </p:txBody>
            </p:sp>
          </p:grpSp>
          <p:sp>
            <p:nvSpPr>
              <p:cNvPr id="7" name="Rectangle 6">
                <a:extLst/>
              </p:cNvPr>
              <p:cNvSpPr/>
              <p:nvPr/>
            </p:nvSpPr>
            <p:spPr bwMode="gray">
              <a:xfrm>
                <a:off x="5561540" y="2260804"/>
                <a:ext cx="797314" cy="864407"/>
              </a:xfrm>
              <a:prstGeom prst="rect">
                <a:avLst/>
              </a:prstGeom>
              <a:solidFill>
                <a:schemeClr val="bg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ea typeface="Arial Unicode MS" pitchFamily="34" charset="-128"/>
                  <a:cs typeface="Arial Unicode MS" pitchFamily="34" charset="-128"/>
                </a:endParaRPr>
              </a:p>
            </p:txBody>
          </p:sp>
          <p:sp>
            <p:nvSpPr>
              <p:cNvPr id="10" name="Rectangle 9">
                <a:extLst/>
              </p:cNvPr>
              <p:cNvSpPr/>
              <p:nvPr/>
            </p:nvSpPr>
            <p:spPr bwMode="gray">
              <a:xfrm>
                <a:off x="5827332" y="3498297"/>
                <a:ext cx="701086" cy="540304"/>
              </a:xfrm>
              <a:prstGeom prst="rect">
                <a:avLst/>
              </a:prstGeom>
              <a:solidFill>
                <a:schemeClr val="bg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ea typeface="Arial Unicode MS" pitchFamily="34" charset="-128"/>
                  <a:cs typeface="Arial Unicode MS" pitchFamily="34" charset="-128"/>
                </a:endParaRPr>
              </a:p>
            </p:txBody>
          </p:sp>
          <p:sp>
            <p:nvSpPr>
              <p:cNvPr id="11" name="Rectangle 10">
                <a:extLst/>
              </p:cNvPr>
              <p:cNvSpPr/>
              <p:nvPr/>
            </p:nvSpPr>
            <p:spPr bwMode="gray">
              <a:xfrm>
                <a:off x="5556893" y="4512426"/>
                <a:ext cx="701086" cy="851835"/>
              </a:xfrm>
              <a:prstGeom prst="rect">
                <a:avLst/>
              </a:prstGeom>
              <a:solidFill>
                <a:schemeClr val="bg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a:ea typeface="Arial Unicode MS" pitchFamily="34" charset="-128"/>
                  <a:cs typeface="Arial Unicode MS" pitchFamily="34" charset="-128"/>
                </a:endParaRPr>
              </a:p>
            </p:txBody>
          </p:sp>
          <p:grpSp>
            <p:nvGrpSpPr>
              <p:cNvPr id="56" name="Group 55"/>
              <p:cNvGrpSpPr/>
              <p:nvPr/>
            </p:nvGrpSpPr>
            <p:grpSpPr>
              <a:xfrm>
                <a:off x="3954958" y="1086215"/>
                <a:ext cx="1986066" cy="1051200"/>
                <a:chOff x="3954958" y="1086215"/>
                <a:chExt cx="1986066" cy="1051200"/>
              </a:xfrm>
            </p:grpSpPr>
            <p:pic>
              <p:nvPicPr>
                <p:cNvPr id="55" name="Picture 54"/>
                <p:cNvPicPr>
                  <a:picLocks noChangeAspect="1"/>
                </p:cNvPicPr>
                <p:nvPr/>
              </p:nvPicPr>
              <p:blipFill>
                <a:blip r:embed="rId4"/>
                <a:stretch>
                  <a:fillRect/>
                </a:stretch>
              </p:blipFill>
              <p:spPr>
                <a:xfrm>
                  <a:off x="4889824" y="1086215"/>
                  <a:ext cx="1051200" cy="1051200"/>
                </a:xfrm>
                <a:prstGeom prst="rect">
                  <a:avLst/>
                </a:prstGeom>
              </p:spPr>
            </p:pic>
            <p:sp>
              <p:nvSpPr>
                <p:cNvPr id="12" name="Rectangle 11">
                  <a:extLst/>
                </p:cNvPr>
                <p:cNvSpPr/>
                <p:nvPr/>
              </p:nvSpPr>
              <p:spPr bwMode="gray">
                <a:xfrm>
                  <a:off x="3954958" y="1383882"/>
                  <a:ext cx="930617" cy="445422"/>
                </a:xfrm>
                <a:prstGeom prst="rect">
                  <a:avLst/>
                </a:prstGeom>
                <a:noFill/>
                <a:ln w="6350" algn="ctr">
                  <a:noFill/>
                  <a:miter lim="800000"/>
                  <a:headEnd/>
                  <a:tailEnd/>
                </a:ln>
              </p:spPr>
              <p:txBody>
                <a:bodyPr wrap="square" lIns="89977" tIns="71981" rIns="89977" bIns="71981" rtlCol="0" anchor="ctr">
                  <a:spAutoFit/>
                </a:bodyPr>
                <a:lstStyle/>
                <a:p>
                  <a:pPr algn="r" defTabSz="914126" fontAlgn="base">
                    <a:spcBef>
                      <a:spcPct val="50000"/>
                    </a:spcBef>
                    <a:spcAft>
                      <a:spcPct val="0"/>
                    </a:spcAft>
                    <a:buClr>
                      <a:srgbClr val="F0AB00"/>
                    </a:buClr>
                    <a:buSzPct val="80000"/>
                  </a:pPr>
                  <a:r>
                    <a:rPr lang="en-US" sz="1799" kern="0">
                      <a:ea typeface="Arial Unicode MS" pitchFamily="34" charset="-128"/>
                      <a:cs typeface="Arial Unicode MS" pitchFamily="34" charset="-128"/>
                    </a:rPr>
                    <a:t>Tools</a:t>
                  </a:r>
                </a:p>
              </p:txBody>
            </p:sp>
          </p:grpSp>
          <p:grpSp>
            <p:nvGrpSpPr>
              <p:cNvPr id="57" name="Group 56"/>
              <p:cNvGrpSpPr/>
              <p:nvPr/>
            </p:nvGrpSpPr>
            <p:grpSpPr>
              <a:xfrm>
                <a:off x="3954958" y="2177619"/>
                <a:ext cx="2422890" cy="1051200"/>
                <a:chOff x="3954958" y="2177619"/>
                <a:chExt cx="2422890" cy="1051200"/>
              </a:xfrm>
            </p:grpSpPr>
            <p:sp>
              <p:nvSpPr>
                <p:cNvPr id="17" name="Rectangle 16">
                  <a:extLst/>
                </p:cNvPr>
                <p:cNvSpPr/>
                <p:nvPr/>
              </p:nvSpPr>
              <p:spPr bwMode="gray">
                <a:xfrm>
                  <a:off x="3954958" y="2470296"/>
                  <a:ext cx="1368037" cy="445422"/>
                </a:xfrm>
                <a:prstGeom prst="rect">
                  <a:avLst/>
                </a:prstGeom>
                <a:noFill/>
                <a:ln w="6350" algn="ctr">
                  <a:noFill/>
                  <a:miter lim="800000"/>
                  <a:headEnd/>
                  <a:tailEnd/>
                </a:ln>
              </p:spPr>
              <p:txBody>
                <a:bodyPr wrap="square" lIns="89977" tIns="71981" rIns="89977" bIns="71981" rtlCol="0" anchor="ctr">
                  <a:spAutoFit/>
                </a:bodyPr>
                <a:lstStyle/>
                <a:p>
                  <a:pPr algn="r" defTabSz="914126" fontAlgn="base">
                    <a:spcBef>
                      <a:spcPct val="50000"/>
                    </a:spcBef>
                    <a:spcAft>
                      <a:spcPct val="0"/>
                    </a:spcAft>
                    <a:buClr>
                      <a:srgbClr val="F0AB00"/>
                    </a:buClr>
                    <a:buSzPct val="80000"/>
                  </a:pPr>
                  <a:r>
                    <a:rPr lang="en-US" sz="1799" kern="0">
                      <a:ea typeface="Arial Unicode MS" pitchFamily="34" charset="-128"/>
                      <a:cs typeface="Arial Unicode MS" pitchFamily="34" charset="-128"/>
                    </a:rPr>
                    <a:t>Products</a:t>
                  </a:r>
                </a:p>
              </p:txBody>
            </p:sp>
            <p:pic>
              <p:nvPicPr>
                <p:cNvPr id="53" name="Picture 52"/>
                <p:cNvPicPr>
                  <a:picLocks noChangeAspect="1"/>
                </p:cNvPicPr>
                <p:nvPr/>
              </p:nvPicPr>
              <p:blipFill>
                <a:blip r:embed="rId5"/>
                <a:stretch>
                  <a:fillRect/>
                </a:stretch>
              </p:blipFill>
              <p:spPr>
                <a:xfrm>
                  <a:off x="5326648" y="2177619"/>
                  <a:ext cx="1051200" cy="1051200"/>
                </a:xfrm>
                <a:prstGeom prst="rect">
                  <a:avLst/>
                </a:prstGeom>
              </p:spPr>
            </p:pic>
          </p:grpSp>
          <p:grpSp>
            <p:nvGrpSpPr>
              <p:cNvPr id="58" name="Group 57"/>
              <p:cNvGrpSpPr/>
              <p:nvPr/>
            </p:nvGrpSpPr>
            <p:grpSpPr>
              <a:xfrm>
                <a:off x="4152150" y="3362303"/>
                <a:ext cx="2578655" cy="812291"/>
                <a:chOff x="4152150" y="3362303"/>
                <a:chExt cx="2578655" cy="812291"/>
              </a:xfrm>
            </p:grpSpPr>
            <p:sp>
              <p:nvSpPr>
                <p:cNvPr id="16" name="Rectangle 15">
                  <a:extLst/>
                </p:cNvPr>
                <p:cNvSpPr/>
                <p:nvPr/>
              </p:nvSpPr>
              <p:spPr bwMode="gray">
                <a:xfrm>
                  <a:off x="4152150" y="3594794"/>
                  <a:ext cx="1524237" cy="445422"/>
                </a:xfrm>
                <a:prstGeom prst="rect">
                  <a:avLst/>
                </a:prstGeom>
                <a:noFill/>
                <a:ln w="6350" algn="ctr">
                  <a:noFill/>
                  <a:miter lim="800000"/>
                  <a:headEnd/>
                  <a:tailEnd/>
                </a:ln>
              </p:spPr>
              <p:txBody>
                <a:bodyPr wrap="square" lIns="89977" tIns="71981" rIns="89977" bIns="71981" rtlCol="0" anchor="ctr">
                  <a:spAutoFit/>
                </a:bodyPr>
                <a:lstStyle/>
                <a:p>
                  <a:pPr algn="r" defTabSz="914126" fontAlgn="base">
                    <a:spcBef>
                      <a:spcPct val="50000"/>
                    </a:spcBef>
                    <a:spcAft>
                      <a:spcPct val="0"/>
                    </a:spcAft>
                    <a:buClr>
                      <a:srgbClr val="F0AB00"/>
                    </a:buClr>
                    <a:buSzPct val="80000"/>
                  </a:pPr>
                  <a:r>
                    <a:rPr lang="en-US" sz="1799" kern="0">
                      <a:ea typeface="Arial Unicode MS" pitchFamily="34" charset="-128"/>
                      <a:cs typeface="Arial Unicode MS" pitchFamily="34" charset="-128"/>
                    </a:rPr>
                    <a:t>Distribution</a:t>
                  </a:r>
                </a:p>
              </p:txBody>
            </p:sp>
            <p:pic>
              <p:nvPicPr>
                <p:cNvPr id="51" name="Picture 50"/>
                <p:cNvPicPr>
                  <a:picLocks noChangeAspect="1"/>
                </p:cNvPicPr>
                <p:nvPr/>
              </p:nvPicPr>
              <p:blipFill>
                <a:blip r:embed="rId6"/>
                <a:stretch>
                  <a:fillRect/>
                </a:stretch>
              </p:blipFill>
              <p:spPr>
                <a:xfrm>
                  <a:off x="5679605" y="3362303"/>
                  <a:ext cx="1051200" cy="812291"/>
                </a:xfrm>
                <a:prstGeom prst="rect">
                  <a:avLst/>
                </a:prstGeom>
              </p:spPr>
            </p:pic>
          </p:grpSp>
          <p:grpSp>
            <p:nvGrpSpPr>
              <p:cNvPr id="59" name="Group 58"/>
              <p:cNvGrpSpPr/>
              <p:nvPr/>
            </p:nvGrpSpPr>
            <p:grpSpPr>
              <a:xfrm>
                <a:off x="3954958" y="4416168"/>
                <a:ext cx="2419237" cy="1051200"/>
                <a:chOff x="3954958" y="4416168"/>
                <a:chExt cx="2419237" cy="1051200"/>
              </a:xfrm>
            </p:grpSpPr>
            <p:sp>
              <p:nvSpPr>
                <p:cNvPr id="14" name="Rectangle 13">
                  <a:extLst/>
                </p:cNvPr>
                <p:cNvSpPr/>
                <p:nvPr/>
              </p:nvSpPr>
              <p:spPr bwMode="gray">
                <a:xfrm>
                  <a:off x="3954958" y="4639720"/>
                  <a:ext cx="1368037" cy="445422"/>
                </a:xfrm>
                <a:prstGeom prst="rect">
                  <a:avLst/>
                </a:prstGeom>
                <a:noFill/>
                <a:ln w="6350" algn="ctr">
                  <a:noFill/>
                  <a:miter lim="800000"/>
                  <a:headEnd/>
                  <a:tailEnd/>
                </a:ln>
              </p:spPr>
              <p:txBody>
                <a:bodyPr wrap="square" lIns="89977" tIns="71981" rIns="89977" bIns="71981" rtlCol="0" anchor="ctr">
                  <a:spAutoFit/>
                </a:bodyPr>
                <a:lstStyle/>
                <a:p>
                  <a:pPr algn="r" defTabSz="914126" fontAlgn="base">
                    <a:spcBef>
                      <a:spcPct val="50000"/>
                    </a:spcBef>
                    <a:spcAft>
                      <a:spcPct val="0"/>
                    </a:spcAft>
                    <a:buClr>
                      <a:srgbClr val="F0AB00"/>
                    </a:buClr>
                    <a:buSzPct val="80000"/>
                  </a:pPr>
                  <a:r>
                    <a:rPr lang="en-US" sz="1799" kern="0">
                      <a:ea typeface="Arial Unicode MS" pitchFamily="34" charset="-128"/>
                      <a:cs typeface="Arial Unicode MS" pitchFamily="34" charset="-128"/>
                    </a:rPr>
                    <a:t>Platforms</a:t>
                  </a:r>
                </a:p>
              </p:txBody>
            </p:sp>
            <p:pic>
              <p:nvPicPr>
                <p:cNvPr id="49" name="Picture 48"/>
                <p:cNvPicPr>
                  <a:picLocks noChangeAspect="1"/>
                </p:cNvPicPr>
                <p:nvPr/>
              </p:nvPicPr>
              <p:blipFill>
                <a:blip r:embed="rId7"/>
                <a:stretch>
                  <a:fillRect/>
                </a:stretch>
              </p:blipFill>
              <p:spPr>
                <a:xfrm>
                  <a:off x="5322995" y="4416168"/>
                  <a:ext cx="1051200" cy="1051200"/>
                </a:xfrm>
                <a:prstGeom prst="rect">
                  <a:avLst/>
                </a:prstGeom>
              </p:spPr>
            </p:pic>
          </p:grpSp>
        </p:grpSp>
      </p:grpSp>
      <p:grpSp>
        <p:nvGrpSpPr>
          <p:cNvPr id="99" name="Group 98"/>
          <p:cNvGrpSpPr/>
          <p:nvPr/>
        </p:nvGrpSpPr>
        <p:grpSpPr>
          <a:xfrm>
            <a:off x="587940" y="2422022"/>
            <a:ext cx="2418284" cy="2418284"/>
            <a:chOff x="662091" y="2479326"/>
            <a:chExt cx="2418284" cy="2418284"/>
          </a:xfrm>
        </p:grpSpPr>
        <p:sp>
          <p:nvSpPr>
            <p:cNvPr id="83" name="Oval 82"/>
            <p:cNvSpPr/>
            <p:nvPr/>
          </p:nvSpPr>
          <p:spPr bwMode="gray">
            <a:xfrm>
              <a:off x="662091" y="2479326"/>
              <a:ext cx="2418284" cy="2418284"/>
            </a:xfrm>
            <a:prstGeom prst="ellipse">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65" name="Picture 64"/>
            <p:cNvPicPr>
              <a:picLocks noChangeAspect="1"/>
            </p:cNvPicPr>
            <p:nvPr/>
          </p:nvPicPr>
          <p:blipFill>
            <a:blip r:embed="rId8"/>
            <a:stretch>
              <a:fillRect/>
            </a:stretch>
          </p:blipFill>
          <p:spPr>
            <a:xfrm>
              <a:off x="850265" y="2588639"/>
              <a:ext cx="2030332" cy="2160000"/>
            </a:xfrm>
            <a:prstGeom prst="rect">
              <a:avLst/>
            </a:prstGeom>
          </p:spPr>
        </p:pic>
      </p:grpSp>
      <p:sp>
        <p:nvSpPr>
          <p:cNvPr id="64" name="TextBox 63">
            <a:extLst>
              <a:ext uri="{FF2B5EF4-FFF2-40B4-BE49-F238E27FC236}">
                <a16:creationId xmlns:a16="http://schemas.microsoft.com/office/drawing/2014/main" id="{4E4C07CE-EC43-4322-A530-F314DF3856F4}"/>
              </a:ext>
            </a:extLst>
          </p:cNvPr>
          <p:cNvSpPr txBox="1"/>
          <p:nvPr/>
        </p:nvSpPr>
        <p:spPr>
          <a:xfrm>
            <a:off x="6891503" y="2237213"/>
            <a:ext cx="2025701" cy="800219"/>
          </a:xfrm>
          <a:prstGeom prst="rect">
            <a:avLst/>
          </a:prstGeom>
          <a:noFill/>
        </p:spPr>
        <p:txBody>
          <a:bodyPr wrap="square" lIns="0" tIns="0" rIns="0" bIns="0" rtlCol="0">
            <a:spAutoFit/>
          </a:bodyPr>
          <a:lstStyle/>
          <a:p>
            <a:pPr marL="171399" indent="-171399"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Fiori</a:t>
            </a:r>
          </a:p>
          <a:p>
            <a:pPr marL="268288" indent="-169863"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S/4HANA</a:t>
            </a:r>
          </a:p>
          <a:p>
            <a:pPr marL="360363" indent="-180975" fontAlgn="base">
              <a:spcBef>
                <a:spcPts val="600"/>
              </a:spcBef>
              <a:spcAft>
                <a:spcPct val="0"/>
              </a:spcAft>
              <a:buClr>
                <a:schemeClr val="accent1"/>
              </a:buClr>
              <a:buSzPct val="100000"/>
              <a:buFont typeface="Wingdings" panose="05000000000000000000" pitchFamily="2" charset="2"/>
              <a:buChar char="§"/>
            </a:pPr>
            <a:r>
              <a:rPr lang="en-US" sz="1400" kern="0">
                <a:ea typeface="Arial Unicode MS" pitchFamily="34" charset="-128"/>
                <a:cs typeface="Arial Unicode MS" pitchFamily="34" charset="-128"/>
              </a:rPr>
              <a:t>SAP Business Suite</a:t>
            </a:r>
          </a:p>
        </p:txBody>
      </p:sp>
    </p:spTree>
    <p:extLst>
      <p:ext uri="{BB962C8B-B14F-4D97-AF65-F5344CB8AC3E}">
        <p14:creationId xmlns:p14="http://schemas.microsoft.com/office/powerpoint/2010/main" val="196413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gray">
          <a:xfrm>
            <a:off x="5582833" y="2895214"/>
            <a:ext cx="5443306" cy="328275"/>
          </a:xfrm>
          <a:prstGeom prst="rect">
            <a:avLst/>
          </a:prstGeom>
          <a:solidFill>
            <a:schemeClr val="bg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a:ln>
                  <a:noFill/>
                </a:ln>
                <a:effectLst/>
                <a:uLnTx/>
                <a:uFillTx/>
                <a:ea typeface="Arial Unicode MS" pitchFamily="34" charset="-128"/>
                <a:cs typeface="Arial Unicode MS" pitchFamily="34" charset="-128"/>
              </a:rPr>
              <a:t>                                            SAPUI5 flexibility</a:t>
            </a:r>
          </a:p>
        </p:txBody>
      </p:sp>
      <p:sp>
        <p:nvSpPr>
          <p:cNvPr id="66" name="Rectangle 65"/>
          <p:cNvSpPr/>
          <p:nvPr/>
        </p:nvSpPr>
        <p:spPr bwMode="gray">
          <a:xfrm>
            <a:off x="5582833" y="3299055"/>
            <a:ext cx="5436000" cy="1872000"/>
          </a:xfrm>
          <a:prstGeom prst="rect">
            <a:avLst/>
          </a:prstGeom>
          <a:solidFill>
            <a:schemeClr val="bg2"/>
          </a:solidFill>
          <a:ln w="6350" algn="ctr">
            <a:noFill/>
            <a:miter lim="800000"/>
            <a:headEnd/>
            <a:tailEnd/>
          </a:ln>
        </p:spPr>
        <p:txBody>
          <a:bodyPr lIns="90000" tIns="72000" rIns="90000" bIns="72000" rtlCol="0" anchor="t" anchorCtr="0"/>
          <a:lstStyle/>
          <a:p>
            <a:pPr marR="0" algn="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a:ln>
                  <a:noFill/>
                </a:ln>
                <a:effectLst/>
                <a:uLnTx/>
                <a:uFillTx/>
                <a:ea typeface="Arial Unicode MS" pitchFamily="34" charset="-128"/>
                <a:cs typeface="Arial Unicode MS" pitchFamily="34" charset="-128"/>
              </a:rPr>
              <a:t>SAPUI5</a:t>
            </a:r>
            <a:br>
              <a:rPr kumimoji="0" lang="en-US" sz="1200" b="1" i="0" u="none" strike="noStrike" kern="0" cap="none" spc="0" normalizeH="0" baseline="0" noProof="0">
                <a:ln>
                  <a:noFill/>
                </a:ln>
                <a:effectLst/>
                <a:uLnTx/>
                <a:uFillTx/>
                <a:ea typeface="Arial Unicode MS" pitchFamily="34" charset="-128"/>
                <a:cs typeface="Arial Unicode MS" pitchFamily="34" charset="-128"/>
              </a:rPr>
            </a:br>
            <a:r>
              <a:rPr kumimoji="0" lang="en-US" sz="1200" b="1" i="0" u="none" strike="noStrike" kern="0" cap="none" spc="0" normalizeH="0" baseline="0" noProof="0">
                <a:ln>
                  <a:noFill/>
                </a:ln>
                <a:effectLst/>
                <a:uLnTx/>
                <a:uFillTx/>
                <a:ea typeface="Arial Unicode MS" pitchFamily="34" charset="-128"/>
                <a:cs typeface="Arial Unicode MS" pitchFamily="34" charset="-128"/>
              </a:rPr>
              <a:t>control</a:t>
            </a:r>
            <a:br>
              <a:rPr kumimoji="0" lang="en-US" sz="1200" b="1" i="0" u="none" strike="noStrike" kern="0" cap="none" spc="0" normalizeH="0" baseline="0" noProof="0">
                <a:ln>
                  <a:noFill/>
                </a:ln>
                <a:effectLst/>
                <a:uLnTx/>
                <a:uFillTx/>
                <a:ea typeface="Arial Unicode MS" pitchFamily="34" charset="-128"/>
                <a:cs typeface="Arial Unicode MS" pitchFamily="34" charset="-128"/>
              </a:rPr>
            </a:br>
            <a:r>
              <a:rPr kumimoji="0" lang="en-US" sz="1200" b="1" i="0" u="none" strike="noStrike" kern="0" cap="none" spc="0" normalizeH="0" baseline="0" noProof="0">
                <a:ln>
                  <a:noFill/>
                </a:ln>
                <a:effectLst/>
                <a:uLnTx/>
                <a:uFillTx/>
                <a:ea typeface="Arial Unicode MS" pitchFamily="34" charset="-128"/>
                <a:cs typeface="Arial Unicode MS" pitchFamily="34" charset="-128"/>
              </a:rPr>
              <a:t>libraries</a:t>
            </a:r>
          </a:p>
        </p:txBody>
      </p:sp>
      <p:sp>
        <p:nvSpPr>
          <p:cNvPr id="2" name="Text Placeholder 1"/>
          <p:cNvSpPr>
            <a:spLocks noGrp="1"/>
          </p:cNvSpPr>
          <p:nvPr>
            <p:ph type="body" sz="quarter" idx="10"/>
          </p:nvPr>
        </p:nvSpPr>
        <p:spPr>
          <a:xfrm>
            <a:off x="503999" y="1620000"/>
            <a:ext cx="4819499" cy="4716000"/>
          </a:xfrm>
          <a:ln>
            <a:noFill/>
          </a:ln>
        </p:spPr>
        <p:txBody>
          <a:bodyPr>
            <a:normAutofit lnSpcReduction="10000"/>
          </a:bodyPr>
          <a:lstStyle/>
          <a:p>
            <a:pPr lvl="1">
              <a:spcBef>
                <a:spcPts val="1200"/>
              </a:spcBef>
            </a:pPr>
            <a:r>
              <a:rPr lang="en-US" dirty="0"/>
              <a:t>The</a:t>
            </a:r>
            <a:r>
              <a:rPr lang="en-US" b="1" dirty="0"/>
              <a:t> core </a:t>
            </a:r>
            <a:r>
              <a:rPr lang="en-US" dirty="0"/>
              <a:t>serves as foundation and simplifies web development. All parts of the core are open-sourced and used in both SAPUI5 and OpenUI5.</a:t>
            </a:r>
            <a:endParaRPr lang="en-US" b="1" dirty="0"/>
          </a:p>
          <a:p>
            <a:pPr lvl="1">
              <a:spcBef>
                <a:spcPts val="1200"/>
              </a:spcBef>
            </a:pPr>
            <a:r>
              <a:rPr lang="en-US" dirty="0"/>
              <a:t>SAPUI5 offers ready-to-use </a:t>
            </a:r>
            <a:r>
              <a:rPr lang="en-US" b="1" dirty="0"/>
              <a:t>UI controls</a:t>
            </a:r>
            <a:r>
              <a:rPr lang="en-US" dirty="0"/>
              <a:t>, ranging from basic elements to complex UI patterns. Apps benefit from a consistent design language and coherent UX patterns. Many of them are also delivered as part of OpenUI5.</a:t>
            </a:r>
          </a:p>
          <a:p>
            <a:pPr lvl="1">
              <a:spcBef>
                <a:spcPts val="1200"/>
              </a:spcBef>
            </a:pPr>
            <a:r>
              <a:rPr lang="en-US" dirty="0"/>
              <a:t>With</a:t>
            </a:r>
            <a:r>
              <a:rPr lang="en-US" b="1" dirty="0"/>
              <a:t> SAPUI5 flexibility </a:t>
            </a:r>
            <a:r>
              <a:rPr lang="en-US" dirty="0"/>
              <a:t>different user can flexibly adapt applications.</a:t>
            </a:r>
          </a:p>
          <a:p>
            <a:pPr lvl="1">
              <a:spcBef>
                <a:spcPts val="1200"/>
              </a:spcBef>
            </a:pPr>
            <a:r>
              <a:rPr lang="en-US" dirty="0"/>
              <a:t>Various </a:t>
            </a:r>
            <a:r>
              <a:rPr lang="en-US" b="1" dirty="0"/>
              <a:t>tools</a:t>
            </a:r>
            <a:r>
              <a:rPr lang="en-US" dirty="0"/>
              <a:t> complement the framework of both SAPUI5 and OpenUI5. They assist in building and testing apps as well as diagnosing and resolving issues.</a:t>
            </a:r>
          </a:p>
          <a:p>
            <a:endParaRPr lang="en-US" dirty="0"/>
          </a:p>
        </p:txBody>
      </p:sp>
      <p:sp>
        <p:nvSpPr>
          <p:cNvPr id="3" name="Title 2"/>
          <p:cNvSpPr>
            <a:spLocks noGrp="1"/>
          </p:cNvSpPr>
          <p:nvPr>
            <p:ph type="title"/>
          </p:nvPr>
        </p:nvSpPr>
        <p:spPr>
          <a:ln>
            <a:noFill/>
          </a:ln>
        </p:spPr>
        <p:txBody>
          <a:bodyPr/>
          <a:lstStyle/>
          <a:p>
            <a:r>
              <a:rPr lang="en-US" dirty="0"/>
              <a:t>Key Capabilities</a:t>
            </a:r>
            <a:endParaRPr lang="en-US" dirty="0">
              <a:solidFill>
                <a:srgbClr val="FF0000"/>
              </a:solidFill>
            </a:endParaRPr>
          </a:p>
        </p:txBody>
      </p:sp>
      <p:sp>
        <p:nvSpPr>
          <p:cNvPr id="60" name="Text Placeholder 9"/>
          <p:cNvSpPr txBox="1">
            <a:spLocks/>
          </p:cNvSpPr>
          <p:nvPr/>
        </p:nvSpPr>
        <p:spPr>
          <a:xfrm>
            <a:off x="610584" y="3011555"/>
            <a:ext cx="5564564" cy="4563086"/>
          </a:xfrm>
          <a:prstGeom prst="rect">
            <a:avLst/>
          </a:prstGeom>
          <a:ln>
            <a:noFill/>
          </a:ln>
        </p:spPr>
        <p:txBody>
          <a:bodyPr tIns="36000"/>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spcBef>
                <a:spcPts val="1200"/>
              </a:spcBef>
            </a:pPr>
            <a:endParaRPr lang="en-US"/>
          </a:p>
        </p:txBody>
      </p:sp>
      <p:grpSp>
        <p:nvGrpSpPr>
          <p:cNvPr id="62" name="Group 61"/>
          <p:cNvGrpSpPr/>
          <p:nvPr/>
        </p:nvGrpSpPr>
        <p:grpSpPr>
          <a:xfrm>
            <a:off x="6780354" y="1103337"/>
            <a:ext cx="3417720" cy="1001143"/>
            <a:chOff x="7757616" y="1641201"/>
            <a:chExt cx="3036361" cy="784661"/>
          </a:xfrm>
        </p:grpSpPr>
        <p:pic>
          <p:nvPicPr>
            <p:cNvPr id="104" name="Picture 103"/>
            <p:cNvPicPr>
              <a:picLocks noChangeAspect="1"/>
            </p:cNvPicPr>
            <p:nvPr/>
          </p:nvPicPr>
          <p:blipFill>
            <a:blip r:embed="rId3"/>
            <a:stretch>
              <a:fillRect/>
            </a:stretch>
          </p:blipFill>
          <p:spPr>
            <a:xfrm>
              <a:off x="10015404" y="1646482"/>
              <a:ext cx="778573" cy="778573"/>
            </a:xfrm>
            <a:prstGeom prst="rect">
              <a:avLst/>
            </a:prstGeom>
            <a:ln>
              <a:noFill/>
            </a:ln>
          </p:spPr>
        </p:pic>
        <p:pic>
          <p:nvPicPr>
            <p:cNvPr id="105" name="Picture 104"/>
            <p:cNvPicPr>
              <a:picLocks noChangeAspect="1"/>
            </p:cNvPicPr>
            <p:nvPr/>
          </p:nvPicPr>
          <p:blipFill>
            <a:blip r:embed="rId4"/>
            <a:stretch>
              <a:fillRect/>
            </a:stretch>
          </p:blipFill>
          <p:spPr>
            <a:xfrm>
              <a:off x="8886510" y="1648262"/>
              <a:ext cx="777600" cy="777600"/>
            </a:xfrm>
            <a:prstGeom prst="rect">
              <a:avLst/>
            </a:prstGeom>
            <a:ln>
              <a:noFill/>
            </a:ln>
          </p:spPr>
        </p:pic>
        <p:pic>
          <p:nvPicPr>
            <p:cNvPr id="106" name="Picture 105"/>
            <p:cNvPicPr>
              <a:picLocks noChangeAspect="1"/>
            </p:cNvPicPr>
            <p:nvPr/>
          </p:nvPicPr>
          <p:blipFill>
            <a:blip r:embed="rId5"/>
            <a:stretch>
              <a:fillRect/>
            </a:stretch>
          </p:blipFill>
          <p:spPr>
            <a:xfrm>
              <a:off x="7757616" y="1641201"/>
              <a:ext cx="777600" cy="777600"/>
            </a:xfrm>
            <a:prstGeom prst="rect">
              <a:avLst/>
            </a:prstGeom>
            <a:ln>
              <a:noFill/>
            </a:ln>
          </p:spPr>
        </p:pic>
      </p:grpSp>
      <p:sp>
        <p:nvSpPr>
          <p:cNvPr id="64" name="Rectangle 63"/>
          <p:cNvSpPr/>
          <p:nvPr/>
        </p:nvSpPr>
        <p:spPr bwMode="gray">
          <a:xfrm>
            <a:off x="5582833" y="2075055"/>
            <a:ext cx="5424752" cy="744597"/>
          </a:xfrm>
          <a:prstGeom prst="rect">
            <a:avLst/>
          </a:prstGeom>
          <a:solidFill>
            <a:schemeClr val="bg2"/>
          </a:solidFill>
          <a:ln w="6350" algn="ctr">
            <a:noFill/>
            <a:miter lim="800000"/>
            <a:headEnd/>
            <a:tailEnd/>
          </a:ln>
        </p:spPr>
        <p:txBody>
          <a:bodyPr lIns="90000" tIns="72000" rIns="90000" bIns="72000" rtlCol="0" anchor="t" anchorCtr="0"/>
          <a:lstStyle/>
          <a:p>
            <a:pPr marR="0" algn="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a:ln>
                  <a:noFill/>
                </a:ln>
                <a:effectLst/>
                <a:uLnTx/>
                <a:uFillTx/>
                <a:ea typeface="Arial Unicode MS" pitchFamily="34" charset="-128"/>
                <a:cs typeface="Arial Unicode MS" pitchFamily="34" charset="-128"/>
              </a:rPr>
              <a:t>Application UI</a:t>
            </a:r>
          </a:p>
        </p:txBody>
      </p:sp>
      <p:sp>
        <p:nvSpPr>
          <p:cNvPr id="65" name="Rectangle 64"/>
          <p:cNvSpPr/>
          <p:nvPr/>
        </p:nvSpPr>
        <p:spPr bwMode="gray">
          <a:xfrm>
            <a:off x="5586291" y="5258672"/>
            <a:ext cx="6471952" cy="1013856"/>
          </a:xfrm>
          <a:prstGeom prst="rect">
            <a:avLst/>
          </a:prstGeom>
          <a:solidFill>
            <a:schemeClr val="bg2"/>
          </a:solidFill>
          <a:ln w="6350" algn="ctr">
            <a:noFill/>
            <a:miter lim="800000"/>
            <a:headEnd/>
            <a:tailEnd/>
          </a:ln>
        </p:spPr>
        <p:txBody>
          <a:bodyPr lIns="90000" tIns="72000" rIns="90000" bIns="72000" rtlCol="0" anchor="t" anchorCtr="0"/>
          <a:lstStyle/>
          <a:p>
            <a:pPr marR="0" algn="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a:ln>
                  <a:noFill/>
                </a:ln>
                <a:effectLst/>
                <a:uLnTx/>
                <a:uFillTx/>
                <a:ea typeface="Arial Unicode MS" pitchFamily="34" charset="-128"/>
                <a:cs typeface="Arial Unicode MS" pitchFamily="34" charset="-128"/>
              </a:rPr>
              <a:t>SAPUI5 core</a:t>
            </a:r>
          </a:p>
        </p:txBody>
      </p:sp>
      <p:sp>
        <p:nvSpPr>
          <p:cNvPr id="67" name="Rectangle 66"/>
          <p:cNvSpPr/>
          <p:nvPr/>
        </p:nvSpPr>
        <p:spPr bwMode="gray">
          <a:xfrm>
            <a:off x="5693048" y="3426551"/>
            <a:ext cx="1656000" cy="468000"/>
          </a:xfrm>
          <a:prstGeom prst="rect">
            <a:avLst/>
          </a:prstGeom>
          <a:solidFill>
            <a:schemeClr val="accent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SAP Fiori elements</a:t>
            </a:r>
          </a:p>
        </p:txBody>
      </p:sp>
      <p:sp>
        <p:nvSpPr>
          <p:cNvPr id="68" name="Rectangle 67"/>
          <p:cNvSpPr/>
          <p:nvPr/>
        </p:nvSpPr>
        <p:spPr bwMode="gray">
          <a:xfrm>
            <a:off x="5702546" y="4007672"/>
            <a:ext cx="2587039" cy="468000"/>
          </a:xfrm>
          <a:prstGeom prst="rect">
            <a:avLst/>
          </a:prstGeom>
          <a:solidFill>
            <a:schemeClr val="accent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Smart controls</a:t>
            </a:r>
          </a:p>
        </p:txBody>
      </p:sp>
      <p:sp>
        <p:nvSpPr>
          <p:cNvPr id="69" name="Rectangle 68"/>
          <p:cNvSpPr/>
          <p:nvPr/>
        </p:nvSpPr>
        <p:spPr bwMode="gray">
          <a:xfrm>
            <a:off x="5703289" y="4585272"/>
            <a:ext cx="5186431" cy="468000"/>
          </a:xfrm>
          <a:prstGeom prst="rect">
            <a:avLst/>
          </a:prstGeom>
          <a:solidFill>
            <a:schemeClr val="accent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Regular controls</a:t>
            </a:r>
          </a:p>
        </p:txBody>
      </p:sp>
      <p:sp>
        <p:nvSpPr>
          <p:cNvPr id="70" name="Rectangle 69"/>
          <p:cNvSpPr/>
          <p:nvPr/>
        </p:nvSpPr>
        <p:spPr bwMode="gray">
          <a:xfrm>
            <a:off x="11091451" y="2075055"/>
            <a:ext cx="966783" cy="3096000"/>
          </a:xfrm>
          <a:prstGeom prst="rect">
            <a:avLst/>
          </a:prstGeom>
          <a:solidFill>
            <a:schemeClr val="bg2"/>
          </a:solidFill>
          <a:ln w="6350" algn="ctr">
            <a:noFill/>
            <a:miter lim="800000"/>
            <a:headEnd/>
            <a:tailEnd/>
          </a:ln>
        </p:spPr>
        <p:txBody>
          <a:bodyPr vert="vert" lIns="90000" tIns="72000" rIns="90000" bIns="72000" rtlCol="0" anchor="t" anchorCtr="0"/>
          <a:lstStyle/>
          <a:p>
            <a:pPr marR="0"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a:ln>
                  <a:noFill/>
                </a:ln>
                <a:effectLst/>
                <a:uLnTx/>
                <a:uFillTx/>
                <a:ea typeface="Arial Unicode MS" pitchFamily="34" charset="-128"/>
                <a:cs typeface="Arial Unicode MS" pitchFamily="34" charset="-128"/>
              </a:rPr>
              <a:t>SAPUI5 tools</a:t>
            </a:r>
          </a:p>
        </p:txBody>
      </p:sp>
      <p:sp>
        <p:nvSpPr>
          <p:cNvPr id="72" name="Rectangle 71"/>
          <p:cNvSpPr/>
          <p:nvPr/>
        </p:nvSpPr>
        <p:spPr bwMode="gray">
          <a:xfrm>
            <a:off x="5695222" y="2381175"/>
            <a:ext cx="1656000" cy="359999"/>
          </a:xfrm>
          <a:prstGeom prst="rect">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SAP Fiori elements</a:t>
            </a:r>
          </a:p>
        </p:txBody>
      </p:sp>
      <p:sp>
        <p:nvSpPr>
          <p:cNvPr id="73" name="Rectangle 72"/>
          <p:cNvSpPr/>
          <p:nvPr/>
        </p:nvSpPr>
        <p:spPr bwMode="gray">
          <a:xfrm>
            <a:off x="7463611" y="2386547"/>
            <a:ext cx="1656000" cy="359999"/>
          </a:xfrm>
          <a:prstGeom prst="rect">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Mixed app</a:t>
            </a:r>
          </a:p>
        </p:txBody>
      </p:sp>
      <p:sp>
        <p:nvSpPr>
          <p:cNvPr id="74" name="Rectangle 73"/>
          <p:cNvSpPr/>
          <p:nvPr/>
        </p:nvSpPr>
        <p:spPr bwMode="gray">
          <a:xfrm>
            <a:off x="9233734" y="2391465"/>
            <a:ext cx="1656000" cy="359999"/>
          </a:xfrm>
          <a:prstGeom prst="rect">
            <a:avLst/>
          </a:prstGeom>
          <a:solidFill>
            <a:schemeClr val="accent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solidFill>
                  <a:schemeClr val="bg1"/>
                </a:solidFill>
                <a:effectLst/>
                <a:uLnTx/>
                <a:uFillTx/>
                <a:ea typeface="Arial Unicode MS" pitchFamily="34" charset="-128"/>
                <a:cs typeface="Arial Unicode MS" pitchFamily="34" charset="-128"/>
              </a:rPr>
              <a:t>Freestyle app</a:t>
            </a:r>
          </a:p>
        </p:txBody>
      </p:sp>
      <p:sp>
        <p:nvSpPr>
          <p:cNvPr id="75" name="Rectangle 74"/>
          <p:cNvSpPr/>
          <p:nvPr/>
        </p:nvSpPr>
        <p:spPr bwMode="gray">
          <a:xfrm>
            <a:off x="5700746" y="5536772"/>
            <a:ext cx="1440000" cy="612000"/>
          </a:xfrm>
          <a:prstGeom prst="rect">
            <a:avLst/>
          </a:prstGeom>
          <a:solidFill>
            <a:schemeClr val="bg1"/>
          </a:solidFill>
          <a:ln w="6350" algn="ctr">
            <a:noFill/>
            <a:miter lim="800000"/>
            <a:headEnd/>
            <a:tailEnd/>
          </a:ln>
        </p:spPr>
        <p:txBody>
          <a:bodyPr lIns="90000" tIns="72000" rIns="90000" bIns="72000" numCol="1" spcCol="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Programming model</a:t>
            </a:r>
          </a:p>
        </p:txBody>
      </p:sp>
      <p:sp>
        <p:nvSpPr>
          <p:cNvPr id="77" name="Rectangle 76"/>
          <p:cNvSpPr/>
          <p:nvPr/>
        </p:nvSpPr>
        <p:spPr bwMode="gray">
          <a:xfrm>
            <a:off x="11219189" y="3201345"/>
            <a:ext cx="468000" cy="828000"/>
          </a:xfrm>
          <a:prstGeom prst="rect">
            <a:avLst/>
          </a:prstGeom>
          <a:solidFill>
            <a:schemeClr val="accent1"/>
          </a:solidFill>
          <a:ln w="6350" algn="ctr">
            <a:noFill/>
            <a:miter lim="800000"/>
            <a:headEnd/>
            <a:tailEnd/>
          </a:ln>
        </p:spPr>
        <p:txBody>
          <a:bodyPr vert="vert"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App templates</a:t>
            </a:r>
          </a:p>
        </p:txBody>
      </p:sp>
      <p:sp>
        <p:nvSpPr>
          <p:cNvPr id="78" name="Rectangle 77"/>
          <p:cNvSpPr/>
          <p:nvPr/>
        </p:nvSpPr>
        <p:spPr bwMode="gray">
          <a:xfrm>
            <a:off x="11218510" y="4197272"/>
            <a:ext cx="468000" cy="828000"/>
          </a:xfrm>
          <a:prstGeom prst="rect">
            <a:avLst/>
          </a:prstGeom>
          <a:solidFill>
            <a:schemeClr val="accent1"/>
          </a:solidFill>
          <a:ln w="6350" algn="ctr">
            <a:noFill/>
            <a:miter lim="800000"/>
            <a:headEnd/>
            <a:tailEnd/>
          </a:ln>
        </p:spPr>
        <p:txBody>
          <a:bodyPr vert="vert"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Demo Kit</a:t>
            </a:r>
          </a:p>
        </p:txBody>
      </p:sp>
      <p:cxnSp>
        <p:nvCxnSpPr>
          <p:cNvPr id="90" name="Straight Arrow Connector 89"/>
          <p:cNvCxnSpPr/>
          <p:nvPr/>
        </p:nvCxnSpPr>
        <p:spPr>
          <a:xfrm>
            <a:off x="7878223" y="2696605"/>
            <a:ext cx="0" cy="1286100"/>
          </a:xfrm>
          <a:prstGeom prst="straightConnector1">
            <a:avLst/>
          </a:prstGeom>
          <a:ln w="19050">
            <a:no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9005487" y="2690303"/>
            <a:ext cx="0" cy="1837285"/>
          </a:xfrm>
          <a:prstGeom prst="straightConnector1">
            <a:avLst/>
          </a:prstGeom>
          <a:ln w="19050">
            <a:no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690905" y="2699690"/>
            <a:ext cx="0" cy="643050"/>
          </a:xfrm>
          <a:prstGeom prst="straightConnector1">
            <a:avLst/>
          </a:prstGeom>
          <a:ln w="19050">
            <a:no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gray">
          <a:xfrm>
            <a:off x="7302567" y="5536772"/>
            <a:ext cx="1440000" cy="612000"/>
          </a:xfrm>
          <a:prstGeom prst="rect">
            <a:avLst/>
          </a:prstGeom>
          <a:solidFill>
            <a:schemeClr val="bg1"/>
          </a:solidFill>
          <a:ln w="6350" algn="ctr">
            <a:noFill/>
            <a:miter lim="800000"/>
            <a:headEnd/>
            <a:tailEnd/>
          </a:ln>
        </p:spPr>
        <p:txBody>
          <a:bodyPr lIns="90000" tIns="72000" rIns="90000" bIns="72000" numCol="1" spcCol="0" rtlCol="0" anchor="ctr"/>
          <a:lstStyle/>
          <a:p>
            <a:pPr algn="ctr" defTabSz="914400" fontAlgn="base">
              <a:spcBef>
                <a:spcPct val="50000"/>
              </a:spcBef>
              <a:spcAft>
                <a:spcPct val="0"/>
              </a:spcAft>
              <a:buClr>
                <a:srgbClr val="F0AB00"/>
              </a:buClr>
              <a:buSzPct val="80000"/>
            </a:pPr>
            <a:r>
              <a:rPr lang="en-US" sz="1200" kern="0">
                <a:ea typeface="Arial Unicode MS" pitchFamily="34" charset="-128"/>
                <a:cs typeface="Arial Unicode MS" pitchFamily="34" charset="-128"/>
              </a:rPr>
              <a:t>Security, globalization, accessibility, . . .</a:t>
            </a:r>
          </a:p>
        </p:txBody>
      </p:sp>
      <p:sp>
        <p:nvSpPr>
          <p:cNvPr id="100" name="Rectangle 99"/>
          <p:cNvSpPr/>
          <p:nvPr/>
        </p:nvSpPr>
        <p:spPr bwMode="gray">
          <a:xfrm>
            <a:off x="8877105" y="5536772"/>
            <a:ext cx="1440000" cy="612000"/>
          </a:xfrm>
          <a:prstGeom prst="rect">
            <a:avLst/>
          </a:prstGeom>
          <a:solidFill>
            <a:schemeClr val="bg1"/>
          </a:solidFill>
          <a:ln w="6350" algn="ctr">
            <a:noFill/>
            <a:miter lim="800000"/>
            <a:headEnd/>
            <a:tailEnd/>
          </a:ln>
        </p:spPr>
        <p:txBody>
          <a:bodyPr lIns="90000" tIns="72000" rIns="90000" bIns="72000" numCol="1" spcCol="0" rtlCol="0" anchor="ctr"/>
          <a:lstStyle/>
          <a:p>
            <a:pPr algn="ctr" defTabSz="914400" fontAlgn="base">
              <a:spcBef>
                <a:spcPct val="50000"/>
              </a:spcBef>
              <a:spcAft>
                <a:spcPct val="0"/>
              </a:spcAft>
              <a:buClr>
                <a:srgbClr val="F0AB00"/>
              </a:buClr>
              <a:buSzPct val="80000"/>
            </a:pPr>
            <a:r>
              <a:rPr lang="en-US" sz="1200" kern="0">
                <a:ea typeface="Arial Unicode MS" pitchFamily="34" charset="-128"/>
                <a:cs typeface="Arial Unicode MS" pitchFamily="34" charset="-128"/>
              </a:rPr>
              <a:t>Components, MVC, data binding, . . .</a:t>
            </a:r>
          </a:p>
        </p:txBody>
      </p:sp>
      <p:sp>
        <p:nvSpPr>
          <p:cNvPr id="102" name="Rectangle 101"/>
          <p:cNvSpPr/>
          <p:nvPr/>
        </p:nvSpPr>
        <p:spPr bwMode="gray">
          <a:xfrm>
            <a:off x="10483705" y="5536772"/>
            <a:ext cx="1440000" cy="612000"/>
          </a:xfrm>
          <a:prstGeom prst="rect">
            <a:avLst/>
          </a:prstGeom>
          <a:solidFill>
            <a:schemeClr val="bg1"/>
          </a:solidFill>
          <a:ln w="6350" algn="ctr">
            <a:noFill/>
            <a:miter lim="800000"/>
            <a:headEnd/>
            <a:tailEnd/>
          </a:ln>
        </p:spPr>
        <p:txBody>
          <a:bodyPr lIns="90000" tIns="72000" rIns="90000" bIns="72000" numCol="1" spcCol="0" rtlCol="0" anchor="ctr"/>
          <a:lstStyle/>
          <a:p>
            <a:pPr algn="ctr" defTabSz="914400" fontAlgn="base">
              <a:spcBef>
                <a:spcPct val="50000"/>
              </a:spcBef>
              <a:spcAft>
                <a:spcPct val="0"/>
              </a:spcAft>
              <a:buClr>
                <a:srgbClr val="F0AB00"/>
              </a:buClr>
              <a:buSzPct val="80000"/>
            </a:pPr>
            <a:r>
              <a:rPr lang="en-US" sz="1200" kern="0">
                <a:ea typeface="Arial Unicode MS" pitchFamily="34" charset="-128"/>
                <a:cs typeface="Arial Unicode MS" pitchFamily="34" charset="-128"/>
              </a:rPr>
              <a:t>Back-end clients (OData, JSON, XML)</a:t>
            </a:r>
          </a:p>
        </p:txBody>
      </p:sp>
      <p:sp>
        <p:nvSpPr>
          <p:cNvPr id="33" name="Rectangle 32">
            <a:extLst>
              <a:ext uri="{FF2B5EF4-FFF2-40B4-BE49-F238E27FC236}">
                <a16:creationId xmlns:a16="http://schemas.microsoft.com/office/drawing/2014/main" id="{AB5C20DC-B2A4-4FE7-9859-BFC0C2D3D36F}"/>
              </a:ext>
            </a:extLst>
          </p:cNvPr>
          <p:cNvSpPr/>
          <p:nvPr/>
        </p:nvSpPr>
        <p:spPr bwMode="gray">
          <a:xfrm>
            <a:off x="11215187" y="2209418"/>
            <a:ext cx="468000" cy="828000"/>
          </a:xfrm>
          <a:prstGeom prst="rect">
            <a:avLst/>
          </a:prstGeom>
          <a:solidFill>
            <a:schemeClr val="accent1"/>
          </a:solidFill>
          <a:ln w="6350" algn="ctr">
            <a:noFill/>
            <a:miter lim="800000"/>
            <a:headEnd/>
            <a:tailEnd/>
          </a:ln>
        </p:spPr>
        <p:txBody>
          <a:bodyPr vert="vert"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Support tools</a:t>
            </a:r>
          </a:p>
        </p:txBody>
      </p:sp>
      <p:cxnSp>
        <p:nvCxnSpPr>
          <p:cNvPr id="34" name="Straight Arrow Connector 33">
            <a:extLst>
              <a:ext uri="{FF2B5EF4-FFF2-40B4-BE49-F238E27FC236}">
                <a16:creationId xmlns:a16="http://schemas.microsoft.com/office/drawing/2014/main" id="{9E80EFA0-CED2-4517-969A-97C5C1330762}"/>
              </a:ext>
            </a:extLst>
          </p:cNvPr>
          <p:cNvCxnSpPr>
            <a:cxnSpLocks/>
          </p:cNvCxnSpPr>
          <p:nvPr/>
        </p:nvCxnSpPr>
        <p:spPr>
          <a:xfrm>
            <a:off x="7789757" y="2751464"/>
            <a:ext cx="0" cy="1262685"/>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F40577-1130-4364-9B89-286FD3C22E2E}"/>
              </a:ext>
            </a:extLst>
          </p:cNvPr>
          <p:cNvCxnSpPr>
            <a:cxnSpLocks/>
          </p:cNvCxnSpPr>
          <p:nvPr/>
        </p:nvCxnSpPr>
        <p:spPr>
          <a:xfrm>
            <a:off x="8489214" y="2751464"/>
            <a:ext cx="0" cy="1833808"/>
          </a:xfrm>
          <a:prstGeom prst="straightConnector1">
            <a:avLst/>
          </a:prstGeom>
          <a:ln w="19050" cmpd="sng">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B7DF43-191E-4E17-9CA2-F0B108D9CFE1}"/>
              </a:ext>
            </a:extLst>
          </p:cNvPr>
          <p:cNvCxnSpPr>
            <a:cxnSpLocks/>
            <a:stCxn id="74" idx="2"/>
          </p:cNvCxnSpPr>
          <p:nvPr/>
        </p:nvCxnSpPr>
        <p:spPr>
          <a:xfrm>
            <a:off x="10061734" y="2751464"/>
            <a:ext cx="0" cy="1833808"/>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EC492AD-3C5A-4BFE-908B-9E2F2981A6C6}"/>
              </a:ext>
            </a:extLst>
          </p:cNvPr>
          <p:cNvCxnSpPr>
            <a:cxnSpLocks/>
            <a:stCxn id="72" idx="2"/>
            <a:endCxn id="67" idx="0"/>
          </p:cNvCxnSpPr>
          <p:nvPr/>
        </p:nvCxnSpPr>
        <p:spPr>
          <a:xfrm flipH="1">
            <a:off x="6521048" y="2741174"/>
            <a:ext cx="2174" cy="685377"/>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93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369332"/>
          </a:xfrm>
        </p:spPr>
        <p:txBody>
          <a:bodyPr/>
          <a:lstStyle/>
          <a:p>
            <a:r>
              <a:rPr lang="en-US" dirty="0"/>
              <a:t>Freestyle Development vs. SAP Fiori Elements</a:t>
            </a:r>
            <a:endParaRPr lang="en-US" b="0" dirty="0"/>
          </a:p>
        </p:txBody>
      </p:sp>
      <p:sp>
        <p:nvSpPr>
          <p:cNvPr id="6" name="Rounded Rectangle 3">
            <a:extLst>
              <a:ext uri="{FF2B5EF4-FFF2-40B4-BE49-F238E27FC236}">
                <a16:creationId xmlns:a16="http://schemas.microsoft.com/office/drawing/2014/main" id="{8C6399C4-95ED-409C-A22C-DFEAADAE6B28}"/>
              </a:ext>
            </a:extLst>
          </p:cNvPr>
          <p:cNvSpPr/>
          <p:nvPr/>
        </p:nvSpPr>
        <p:spPr bwMode="gray">
          <a:xfrm>
            <a:off x="712381" y="1554569"/>
            <a:ext cx="10579396" cy="3432102"/>
          </a:xfrm>
          <a:prstGeom prst="roundRect">
            <a:avLst>
              <a:gd name="adj" fmla="val 380"/>
            </a:avLst>
          </a:prstGeom>
          <a:solidFill>
            <a:schemeClr val="bg1">
              <a:lumMod val="95000"/>
            </a:schemeClr>
          </a:solidFill>
          <a:ln w="6350" algn="ctr">
            <a:noFill/>
            <a:miter lim="800000"/>
            <a:headEnd/>
            <a:tailEnd/>
          </a:ln>
          <a:effectLst/>
        </p:spPr>
        <p:txBody>
          <a:bodyPr vert="vert270" lIns="89979" tIns="71983" rIns="89979" bIns="71983" rtlCol="0" anchor="t"/>
          <a:lstStyle/>
          <a:p>
            <a:pPr marL="0" marR="0" lvl="0" indent="0" algn="ctr" defTabSz="914217" rtl="0" eaLnBrk="1" fontAlgn="base" latinLnBrk="0" hangingPunct="1">
              <a:lnSpc>
                <a:spcPct val="100000"/>
              </a:lnSpc>
              <a:spcBef>
                <a:spcPct val="50000"/>
              </a:spcBef>
              <a:spcAft>
                <a:spcPct val="0"/>
              </a:spcAft>
              <a:buClr>
                <a:srgbClr val="F0AB00"/>
              </a:buClr>
              <a:buSzPct val="80000"/>
              <a:buFontTx/>
              <a:buNone/>
              <a:tabLst/>
              <a:defRPr/>
            </a:pPr>
            <a:endParaRPr kumimoji="0" lang="en-US" sz="1400" b="0" i="0" u="none" strike="noStrike" kern="0" cap="none" spc="0" normalizeH="0" baseline="0" noProof="0">
              <a:ln>
                <a:noFill/>
              </a:ln>
              <a:solidFill>
                <a:srgbClr val="000000"/>
              </a:solidFill>
              <a:effectLst/>
              <a:uLnTx/>
              <a:uFillTx/>
              <a:latin typeface="BentonSans Book" panose="02000503000000020004" pitchFamily="2" charset="0"/>
              <a:ea typeface="Arial Unicode MS" pitchFamily="34" charset="-128"/>
              <a:cs typeface="Arial Unicode MS" pitchFamily="34" charset="-128"/>
            </a:endParaRPr>
          </a:p>
        </p:txBody>
      </p:sp>
      <p:sp>
        <p:nvSpPr>
          <p:cNvPr id="7" name="Flowchart: Magnetic Disk 6">
            <a:extLst>
              <a:ext uri="{FF2B5EF4-FFF2-40B4-BE49-F238E27FC236}">
                <a16:creationId xmlns:a16="http://schemas.microsoft.com/office/drawing/2014/main" id="{7478391A-1B8E-4D2A-AB4C-1E93E0604243}"/>
              </a:ext>
            </a:extLst>
          </p:cNvPr>
          <p:cNvSpPr/>
          <p:nvPr/>
        </p:nvSpPr>
        <p:spPr bwMode="gray">
          <a:xfrm>
            <a:off x="3120197" y="5254386"/>
            <a:ext cx="2285454" cy="876836"/>
          </a:xfrm>
          <a:prstGeom prst="flowChartMagneticDisk">
            <a:avLst/>
          </a:prstGeom>
          <a:solidFill>
            <a:schemeClr val="bg2"/>
          </a:solidFill>
          <a:ln w="12700" algn="ctr">
            <a:solidFill>
              <a:schemeClr val="bg1"/>
            </a:solidFill>
            <a:miter lim="800000"/>
            <a:headEnd/>
            <a:tailEnd/>
          </a:ln>
          <a:effectLst/>
        </p:spPr>
        <p:txBody>
          <a:bodyPr lIns="89964" tIns="0" rIns="89964" bIns="0" rtlCol="0" anchor="ctr"/>
          <a:lstStyle/>
          <a:p>
            <a:pPr marL="0" marR="0" lvl="0" indent="0" algn="ctr" defTabSz="914063"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Business data</a:t>
            </a:r>
            <a:br>
              <a:rPr kumimoji="0" lang="en-US" sz="14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br>
            <a:r>
              <a:rPr kumimoji="0" lang="en-US" sz="14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(SAP Gateway / OData)</a:t>
            </a:r>
          </a:p>
        </p:txBody>
      </p:sp>
      <p:sp>
        <p:nvSpPr>
          <p:cNvPr id="8" name="Rectangle 7">
            <a:extLst>
              <a:ext uri="{FF2B5EF4-FFF2-40B4-BE49-F238E27FC236}">
                <a16:creationId xmlns:a16="http://schemas.microsoft.com/office/drawing/2014/main" id="{9E97D35B-8C27-44EB-A8F6-72D93AA9DFBD}"/>
              </a:ext>
            </a:extLst>
          </p:cNvPr>
          <p:cNvSpPr/>
          <p:nvPr/>
        </p:nvSpPr>
        <p:spPr bwMode="gray">
          <a:xfrm>
            <a:off x="4388675" y="3966447"/>
            <a:ext cx="5884850" cy="249408"/>
          </a:xfrm>
          <a:prstGeom prst="rect">
            <a:avLst/>
          </a:prstGeom>
          <a:solidFill>
            <a:srgbClr val="0070C0"/>
          </a:solidFill>
          <a:ln w="19050" algn="ctr">
            <a:noFill/>
            <a:miter lim="800000"/>
            <a:headEnd/>
            <a:tailEnd/>
          </a:ln>
          <a:effectLst/>
        </p:spPr>
        <p:txBody>
          <a:bodyPr lIns="89964" tIns="71970" rIns="89964" bIns="71970" rtlCol="0" anchor="ctr"/>
          <a:lstStyle/>
          <a:p>
            <a:pPr marL="0" marR="0" lvl="0" indent="0" algn="ctr" defTabSz="914063"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a:ln>
                  <a:noFill/>
                </a:ln>
                <a:solidFill>
                  <a:srgbClr val="FFFFFF">
                    <a:lumMod val="95000"/>
                  </a:srgbClr>
                </a:solidFill>
                <a:effectLst/>
                <a:uLnTx/>
                <a:uFillTx/>
                <a:latin typeface="+mn-lt"/>
                <a:ea typeface="Arial Unicode MS" pitchFamily="34" charset="-128"/>
                <a:cs typeface="Arial Unicode MS" pitchFamily="34" charset="-128"/>
              </a:rPr>
              <a:t>Smart Controls</a:t>
            </a:r>
          </a:p>
        </p:txBody>
      </p:sp>
      <p:sp>
        <p:nvSpPr>
          <p:cNvPr id="9" name="Rectangle 8">
            <a:extLst>
              <a:ext uri="{FF2B5EF4-FFF2-40B4-BE49-F238E27FC236}">
                <a16:creationId xmlns:a16="http://schemas.microsoft.com/office/drawing/2014/main" id="{1C5458F0-3FB2-4F60-ACFA-AAEC962F2F23}"/>
              </a:ext>
            </a:extLst>
          </p:cNvPr>
          <p:cNvSpPr/>
          <p:nvPr/>
        </p:nvSpPr>
        <p:spPr bwMode="gray">
          <a:xfrm>
            <a:off x="1669696" y="4340936"/>
            <a:ext cx="5194214" cy="249408"/>
          </a:xfrm>
          <a:prstGeom prst="rect">
            <a:avLst/>
          </a:prstGeom>
          <a:solidFill>
            <a:srgbClr val="0070C0"/>
          </a:solidFill>
          <a:ln w="19050" algn="ctr">
            <a:noFill/>
            <a:miter lim="800000"/>
            <a:headEnd/>
            <a:tailEnd/>
          </a:ln>
          <a:effectLst/>
        </p:spPr>
        <p:txBody>
          <a:bodyPr lIns="89964" tIns="71970" rIns="89964" bIns="71970" rtlCol="0" anchor="ctr"/>
          <a:lstStyle/>
          <a:p>
            <a:pPr marL="0" marR="0" lvl="0" indent="0" algn="ctr" defTabSz="914063"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a:ln>
                  <a:noFill/>
                </a:ln>
                <a:solidFill>
                  <a:schemeClr val="bg1"/>
                </a:solidFill>
                <a:effectLst/>
                <a:uLnTx/>
                <a:uFillTx/>
                <a:latin typeface="+mn-lt"/>
                <a:ea typeface="Arial Unicode MS" pitchFamily="34" charset="-128"/>
                <a:cs typeface="Arial Unicode MS" pitchFamily="34" charset="-128"/>
              </a:rPr>
              <a:t>Regular Controls</a:t>
            </a:r>
          </a:p>
        </p:txBody>
      </p:sp>
      <p:sp>
        <p:nvSpPr>
          <p:cNvPr id="10" name="Flowchart: Magnetic Disk 9">
            <a:extLst>
              <a:ext uri="{FF2B5EF4-FFF2-40B4-BE49-F238E27FC236}">
                <a16:creationId xmlns:a16="http://schemas.microsoft.com/office/drawing/2014/main" id="{8ACEFC5F-2DB8-44C0-BE6F-555C24800787}"/>
              </a:ext>
            </a:extLst>
          </p:cNvPr>
          <p:cNvSpPr/>
          <p:nvPr/>
        </p:nvSpPr>
        <p:spPr bwMode="gray">
          <a:xfrm>
            <a:off x="7117179" y="5275091"/>
            <a:ext cx="2493223" cy="824232"/>
          </a:xfrm>
          <a:prstGeom prst="flowChartMagneticDisk">
            <a:avLst/>
          </a:prstGeom>
          <a:solidFill>
            <a:schemeClr val="bg2"/>
          </a:solidFill>
          <a:ln w="12700" algn="ctr">
            <a:solidFill>
              <a:schemeClr val="bg1"/>
            </a:solidFill>
            <a:miter lim="800000"/>
            <a:headEnd/>
            <a:tailEnd/>
          </a:ln>
          <a:effectLst/>
        </p:spPr>
        <p:txBody>
          <a:bodyPr lIns="89964" tIns="0" rIns="89964" bIns="0" rtlCol="0" anchor="ctr"/>
          <a:lstStyle/>
          <a:p>
            <a:pPr marL="0" marR="0" lvl="0" indent="0" algn="ctr" defTabSz="914063"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Semantic meta data</a:t>
            </a:r>
            <a:br>
              <a:rPr kumimoji="0" lang="en-US" sz="14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br>
            <a:r>
              <a:rPr kumimoji="0" lang="en-US" sz="14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(OData annotations)</a:t>
            </a:r>
          </a:p>
        </p:txBody>
      </p:sp>
      <p:cxnSp>
        <p:nvCxnSpPr>
          <p:cNvPr id="12" name="Straight Arrow Connector 11">
            <a:extLst>
              <a:ext uri="{FF2B5EF4-FFF2-40B4-BE49-F238E27FC236}">
                <a16:creationId xmlns:a16="http://schemas.microsoft.com/office/drawing/2014/main" id="{0BDDB28E-D145-4F8E-828C-249CA007C326}"/>
              </a:ext>
            </a:extLst>
          </p:cNvPr>
          <p:cNvCxnSpPr>
            <a:cxnSpLocks/>
          </p:cNvCxnSpPr>
          <p:nvPr/>
        </p:nvCxnSpPr>
        <p:spPr>
          <a:xfrm flipV="1">
            <a:off x="8359912" y="4245023"/>
            <a:ext cx="3879" cy="1036562"/>
          </a:xfrm>
          <a:prstGeom prst="straightConnector1">
            <a:avLst/>
          </a:prstGeom>
          <a:ln w="25400">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13" name="Right Arrow 9">
            <a:extLst>
              <a:ext uri="{FF2B5EF4-FFF2-40B4-BE49-F238E27FC236}">
                <a16:creationId xmlns:a16="http://schemas.microsoft.com/office/drawing/2014/main" id="{0E6B9D05-BEDA-405F-8FB2-092EB8469AAF}"/>
              </a:ext>
            </a:extLst>
          </p:cNvPr>
          <p:cNvSpPr>
            <a:spLocks noChangeAspect="1"/>
          </p:cNvSpPr>
          <p:nvPr/>
        </p:nvSpPr>
        <p:spPr bwMode="gray">
          <a:xfrm rot="16200000">
            <a:off x="2493579" y="2548475"/>
            <a:ext cx="908138" cy="2555897"/>
          </a:xfrm>
          <a:prstGeom prst="rightArrow">
            <a:avLst/>
          </a:prstGeom>
          <a:solidFill>
            <a:schemeClr val="accent1"/>
          </a:solidFill>
          <a:ln w="19050" algn="ctr">
            <a:noFill/>
            <a:miter lim="800000"/>
            <a:headEnd/>
            <a:tailEnd/>
          </a:ln>
          <a:effectLst/>
        </p:spPr>
        <p:txBody>
          <a:bodyPr vert="vert" lIns="89964" tIns="71970" rIns="89964" bIns="71970" rtlCol="0" anchor="ctr"/>
          <a:lstStyle/>
          <a:p>
            <a:pPr marL="0" marR="0" lvl="0" indent="0" algn="ctr" defTabSz="914063"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999999">
                    <a:lumMod val="25000"/>
                  </a:srgbClr>
                </a:solidFill>
                <a:effectLst/>
                <a:uLnTx/>
                <a:uFillTx/>
                <a:latin typeface="+mn-lt"/>
                <a:ea typeface="Arial Unicode MS" pitchFamily="34" charset="-128"/>
                <a:cs typeface="Arial Unicode MS" pitchFamily="34" charset="-128"/>
              </a:rPr>
              <a:t>Freestyle</a:t>
            </a:r>
          </a:p>
        </p:txBody>
      </p:sp>
      <p:sp>
        <p:nvSpPr>
          <p:cNvPr id="14" name="Right Arrow 10">
            <a:extLst>
              <a:ext uri="{FF2B5EF4-FFF2-40B4-BE49-F238E27FC236}">
                <a16:creationId xmlns:a16="http://schemas.microsoft.com/office/drawing/2014/main" id="{5AA549F8-F848-48F9-8279-065BA47A44C0}"/>
              </a:ext>
            </a:extLst>
          </p:cNvPr>
          <p:cNvSpPr/>
          <p:nvPr/>
        </p:nvSpPr>
        <p:spPr bwMode="gray">
          <a:xfrm rot="16200000">
            <a:off x="5260831" y="1906282"/>
            <a:ext cx="1127567" cy="2871876"/>
          </a:xfrm>
          <a:prstGeom prst="rightArrow">
            <a:avLst>
              <a:gd name="adj1" fmla="val 54273"/>
              <a:gd name="adj2" fmla="val 50000"/>
            </a:avLst>
          </a:prstGeom>
          <a:solidFill>
            <a:schemeClr val="accent1"/>
          </a:solidFill>
          <a:ln w="19050" algn="ctr">
            <a:noFill/>
            <a:miter lim="800000"/>
            <a:headEnd/>
            <a:tailEnd/>
          </a:ln>
          <a:effectLst/>
        </p:spPr>
        <p:txBody>
          <a:bodyPr vert="vert" lIns="89964" tIns="71970" rIns="89964" bIns="71970" rtlCol="0" anchor="ctr">
            <a:noAutofit/>
          </a:bodyPr>
          <a:lstStyle/>
          <a:p>
            <a:pPr marL="0" marR="0" lvl="0" indent="0" algn="ctr" defTabSz="914063" rtl="0" eaLnBrk="1" fontAlgn="base" latinLnBrk="0" hangingPunct="1">
              <a:lnSpc>
                <a:spcPct val="100000"/>
              </a:lnSpc>
              <a:spcBef>
                <a:spcPct val="50000"/>
              </a:spcBef>
              <a:spcAft>
                <a:spcPct val="0"/>
              </a:spcAft>
              <a:buClr>
                <a:srgbClr val="F0AB00"/>
              </a:buClr>
              <a:buSzPct val="80000"/>
              <a:buFontTx/>
              <a:buNone/>
              <a:tabLst/>
              <a:defRPr/>
            </a:pPr>
            <a:r>
              <a:rPr lang="en-US" sz="1400" kern="0">
                <a:solidFill>
                  <a:srgbClr val="999999">
                    <a:lumMod val="25000"/>
                  </a:srgbClr>
                </a:solidFill>
                <a:latin typeface="+mn-lt"/>
                <a:ea typeface="Arial Unicode MS" pitchFamily="34" charset="-128"/>
                <a:cs typeface="Arial Unicode MS" pitchFamily="34" charset="-128"/>
              </a:rPr>
              <a:t>Mix</a:t>
            </a:r>
            <a:endParaRPr kumimoji="0" lang="en-US" sz="1400" b="0" i="0" u="none" strike="noStrike" kern="0" cap="none" spc="0" normalizeH="0" baseline="0" noProof="0">
              <a:ln>
                <a:noFill/>
              </a:ln>
              <a:solidFill>
                <a:srgbClr val="999999">
                  <a:lumMod val="25000"/>
                </a:srgbClr>
              </a:solidFill>
              <a:effectLst/>
              <a:uLnTx/>
              <a:uFillTx/>
              <a:latin typeface="+mn-lt"/>
              <a:ea typeface="Arial Unicode MS" pitchFamily="34" charset="-128"/>
              <a:cs typeface="Arial Unicode MS" pitchFamily="34" charset="-128"/>
            </a:endParaRPr>
          </a:p>
        </p:txBody>
      </p:sp>
      <p:sp>
        <p:nvSpPr>
          <p:cNvPr id="15" name="Right Arrow 11">
            <a:extLst>
              <a:ext uri="{FF2B5EF4-FFF2-40B4-BE49-F238E27FC236}">
                <a16:creationId xmlns:a16="http://schemas.microsoft.com/office/drawing/2014/main" id="{002B564B-44B6-4958-B72C-F021D818DD4F}"/>
              </a:ext>
            </a:extLst>
          </p:cNvPr>
          <p:cNvSpPr>
            <a:spLocks noChangeAspect="1"/>
          </p:cNvSpPr>
          <p:nvPr/>
        </p:nvSpPr>
        <p:spPr bwMode="gray">
          <a:xfrm rot="16200000">
            <a:off x="8036881" y="1669358"/>
            <a:ext cx="1362205" cy="3111083"/>
          </a:xfrm>
          <a:prstGeom prst="rightArrow">
            <a:avLst>
              <a:gd name="adj1" fmla="val 53155"/>
              <a:gd name="adj2" fmla="val 50000"/>
            </a:avLst>
          </a:prstGeom>
          <a:solidFill>
            <a:schemeClr val="accent1"/>
          </a:solidFill>
          <a:ln w="19050" algn="ctr">
            <a:noFill/>
            <a:miter lim="800000"/>
            <a:headEnd/>
            <a:tailEnd/>
          </a:ln>
          <a:effectLst/>
        </p:spPr>
        <p:txBody>
          <a:bodyPr vert="vert" lIns="89964" tIns="71970" rIns="89964" bIns="71970" rtlCol="0" anchor="ctr">
            <a:normAutofit/>
          </a:bodyPr>
          <a:lstStyle/>
          <a:p>
            <a:pPr marL="0" marR="0" lvl="0" indent="0" algn="ctr" defTabSz="914063"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999999">
                    <a:lumMod val="25000"/>
                  </a:srgbClr>
                </a:solidFill>
                <a:effectLst/>
                <a:uLnTx/>
                <a:uFillTx/>
                <a:latin typeface="+mn-lt"/>
                <a:ea typeface="Arial Unicode MS" pitchFamily="34" charset="-128"/>
                <a:cs typeface="Arial Unicode MS" pitchFamily="34" charset="-128"/>
              </a:rPr>
              <a:t>SAP Fiori elements</a:t>
            </a:r>
          </a:p>
        </p:txBody>
      </p:sp>
      <p:cxnSp>
        <p:nvCxnSpPr>
          <p:cNvPr id="16" name="Straight Arrow Connector 15">
            <a:extLst>
              <a:ext uri="{FF2B5EF4-FFF2-40B4-BE49-F238E27FC236}">
                <a16:creationId xmlns:a16="http://schemas.microsoft.com/office/drawing/2014/main" id="{C77BB474-37B3-4947-B4F1-5F3CE8E2FE7D}"/>
              </a:ext>
            </a:extLst>
          </p:cNvPr>
          <p:cNvCxnSpPr>
            <a:cxnSpLocks/>
            <a:endCxn id="9" idx="2"/>
          </p:cNvCxnSpPr>
          <p:nvPr/>
        </p:nvCxnSpPr>
        <p:spPr>
          <a:xfrm flipV="1">
            <a:off x="4262924" y="4590344"/>
            <a:ext cx="3879" cy="668845"/>
          </a:xfrm>
          <a:prstGeom prst="straightConnector1">
            <a:avLst/>
          </a:prstGeom>
          <a:ln w="25400">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17" name="Isosceles Triangle 16">
            <a:extLst>
              <a:ext uri="{FF2B5EF4-FFF2-40B4-BE49-F238E27FC236}">
                <a16:creationId xmlns:a16="http://schemas.microsoft.com/office/drawing/2014/main" id="{A7EEC09A-1CE0-4788-AB99-BC4F338B2B1A}"/>
              </a:ext>
            </a:extLst>
          </p:cNvPr>
          <p:cNvSpPr/>
          <p:nvPr/>
        </p:nvSpPr>
        <p:spPr bwMode="gray">
          <a:xfrm rot="5400000">
            <a:off x="5761595" y="-2171436"/>
            <a:ext cx="340692" cy="8499946"/>
          </a:xfrm>
          <a:prstGeom prst="triangle">
            <a:avLst>
              <a:gd name="adj" fmla="val 100000"/>
            </a:avLst>
          </a:prstGeom>
          <a:solidFill>
            <a:schemeClr val="accent4">
              <a:alpha val="80000"/>
            </a:schemeClr>
          </a:solidFill>
          <a:ln w="19050" algn="ctr">
            <a:noFill/>
            <a:miter lim="800000"/>
            <a:headEnd/>
            <a:tailEnd/>
          </a:ln>
          <a:effectLst/>
        </p:spPr>
        <p:txBody>
          <a:bodyPr vert="vert270" lIns="89964" tIns="71970" rIns="89964" bIns="71970" rtlCol="0" anchor="ctr"/>
          <a:lstStyle/>
          <a:p>
            <a:pPr marL="0" marR="0" lvl="0" indent="0" algn="l" defTabSz="914063" rtl="0" eaLnBrk="1" fontAlgn="base" latinLnBrk="0" hangingPunct="1">
              <a:lnSpc>
                <a:spcPts val="0"/>
              </a:lnSpc>
              <a:spcBef>
                <a:spcPts val="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Flexibility</a:t>
            </a:r>
          </a:p>
        </p:txBody>
      </p:sp>
      <p:sp>
        <p:nvSpPr>
          <p:cNvPr id="18" name="Isosceles Triangle 17">
            <a:extLst>
              <a:ext uri="{FF2B5EF4-FFF2-40B4-BE49-F238E27FC236}">
                <a16:creationId xmlns:a16="http://schemas.microsoft.com/office/drawing/2014/main" id="{D9B2B589-BFD5-4BB0-9889-EA818F9A9A28}"/>
              </a:ext>
            </a:extLst>
          </p:cNvPr>
          <p:cNvSpPr/>
          <p:nvPr/>
        </p:nvSpPr>
        <p:spPr bwMode="gray">
          <a:xfrm rot="16200000">
            <a:off x="5847499" y="-2217076"/>
            <a:ext cx="340689" cy="8499944"/>
          </a:xfrm>
          <a:prstGeom prst="triangle">
            <a:avLst>
              <a:gd name="adj" fmla="val 100000"/>
            </a:avLst>
          </a:prstGeom>
          <a:solidFill>
            <a:schemeClr val="accent4">
              <a:alpha val="80000"/>
            </a:schemeClr>
          </a:solidFill>
          <a:ln w="19050" algn="ctr">
            <a:noFill/>
            <a:miter lim="800000"/>
            <a:headEnd/>
            <a:tailEnd/>
          </a:ln>
          <a:effectLst/>
        </p:spPr>
        <p:txBody>
          <a:bodyPr vert="vert" lIns="89964" tIns="71970" rIns="89964" bIns="71970" rtlCol="0" anchor="ctr" anchorCtr="0"/>
          <a:lstStyle/>
          <a:p>
            <a:pPr marL="0" marR="0" lvl="0" indent="0" algn="r" defTabSz="914063" rtl="0" eaLnBrk="1" fontAlgn="base" latinLnBrk="0" hangingPunct="1">
              <a:lnSpc>
                <a:spcPct val="25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Efficiency</a:t>
            </a:r>
            <a:endParaRPr kumimoji="0" lang="en-US" sz="12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4A6EFA57-2303-4131-B4F6-EF515E674ACF}"/>
              </a:ext>
            </a:extLst>
          </p:cNvPr>
          <p:cNvSpPr/>
          <p:nvPr/>
        </p:nvSpPr>
        <p:spPr bwMode="gray">
          <a:xfrm>
            <a:off x="1669696" y="2358662"/>
            <a:ext cx="2700991" cy="936223"/>
          </a:xfrm>
          <a:prstGeom prst="rect">
            <a:avLst/>
          </a:prstGeom>
          <a:solidFill>
            <a:schemeClr val="bg1">
              <a:lumMod val="85000"/>
            </a:schemeClr>
          </a:solidFill>
          <a:ln w="19050" algn="ctr">
            <a:noFill/>
            <a:miter lim="800000"/>
            <a:headEnd/>
            <a:tailEnd/>
          </a:ln>
          <a:effectLst/>
        </p:spPr>
        <p:txBody>
          <a:bodyPr lIns="89964" tIns="71970" rIns="89964" bIns="71970" rtlCol="0" anchor="ctr"/>
          <a:lstStyle/>
          <a:p>
            <a:pPr marL="0" marR="0" lvl="0" indent="0" algn="ctr" defTabSz="914063"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Manual coding</a:t>
            </a:r>
          </a:p>
        </p:txBody>
      </p:sp>
      <p:sp>
        <p:nvSpPr>
          <p:cNvPr id="20" name="Rectangle 19">
            <a:extLst>
              <a:ext uri="{FF2B5EF4-FFF2-40B4-BE49-F238E27FC236}">
                <a16:creationId xmlns:a16="http://schemas.microsoft.com/office/drawing/2014/main" id="{60D35D44-6F29-414E-9ABA-9F211A5E84F3}"/>
              </a:ext>
            </a:extLst>
          </p:cNvPr>
          <p:cNvSpPr/>
          <p:nvPr/>
        </p:nvSpPr>
        <p:spPr bwMode="gray">
          <a:xfrm>
            <a:off x="4370687" y="2358663"/>
            <a:ext cx="2839989" cy="374489"/>
          </a:xfrm>
          <a:prstGeom prst="rect">
            <a:avLst/>
          </a:prstGeom>
          <a:solidFill>
            <a:schemeClr val="bg1">
              <a:lumMod val="85000"/>
            </a:schemeClr>
          </a:solidFill>
          <a:ln w="19050" algn="ctr">
            <a:noFill/>
            <a:miter lim="800000"/>
            <a:headEnd/>
            <a:tailEnd/>
          </a:ln>
          <a:effectLst/>
        </p:spPr>
        <p:txBody>
          <a:bodyPr lIns="89964" tIns="71970" rIns="89964" bIns="71970" rtlCol="0" anchor="ctr"/>
          <a:lstStyle/>
          <a:p>
            <a:pPr marL="0" marR="0" lvl="0" indent="0" algn="ctr" defTabSz="914063" rtl="0" eaLnBrk="1" fontAlgn="base" latinLnBrk="0" hangingPunct="1">
              <a:lnSpc>
                <a:spcPct val="100000"/>
              </a:lnSpc>
              <a:spcBef>
                <a:spcPct val="50000"/>
              </a:spcBef>
              <a:spcAft>
                <a:spcPct val="0"/>
              </a:spcAft>
              <a:buClr>
                <a:srgbClr val="F0AB00"/>
              </a:buClr>
              <a:buSzPct val="80000"/>
              <a:buFontTx/>
              <a:buNone/>
              <a:tabLst/>
              <a:defRPr/>
            </a:pPr>
            <a:endParaRPr kumimoji="0" lang="en-US" sz="1200" b="0" i="0" u="none" strike="noStrike" kern="0" cap="none" spc="0" normalizeH="0" baseline="0" noProof="0">
              <a:ln>
                <a:noFill/>
              </a:ln>
              <a:solidFill>
                <a:srgbClr val="000000"/>
              </a:solidFill>
              <a:effectLst/>
              <a:uLnTx/>
              <a:uFillTx/>
              <a:latin typeface="BentonSans Book" panose="02000503000000020004" pitchFamily="2" charset="0"/>
              <a:ea typeface="Arial Unicode MS" pitchFamily="34" charset="-128"/>
              <a:cs typeface="Arial Unicode MS" pitchFamily="34" charset="-128"/>
            </a:endParaRPr>
          </a:p>
        </p:txBody>
      </p:sp>
      <p:cxnSp>
        <p:nvCxnSpPr>
          <p:cNvPr id="21" name="Straight Connector 20">
            <a:extLst>
              <a:ext uri="{FF2B5EF4-FFF2-40B4-BE49-F238E27FC236}">
                <a16:creationId xmlns:a16="http://schemas.microsoft.com/office/drawing/2014/main" id="{6C97ED0A-0212-4CD0-8C90-3E5499F46D48}"/>
              </a:ext>
            </a:extLst>
          </p:cNvPr>
          <p:cNvCxnSpPr>
            <a:cxnSpLocks/>
          </p:cNvCxnSpPr>
          <p:nvPr/>
        </p:nvCxnSpPr>
        <p:spPr>
          <a:xfrm>
            <a:off x="1669696" y="2815861"/>
            <a:ext cx="0" cy="936098"/>
          </a:xfrm>
          <a:prstGeom prst="line">
            <a:avLst/>
          </a:prstGeom>
          <a:ln w="6350">
            <a:no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EFFB0F-6B46-457F-8E58-DE9237FCE8EA}"/>
              </a:ext>
            </a:extLst>
          </p:cNvPr>
          <p:cNvCxnSpPr>
            <a:cxnSpLocks/>
          </p:cNvCxnSpPr>
          <p:nvPr/>
        </p:nvCxnSpPr>
        <p:spPr>
          <a:xfrm flipV="1">
            <a:off x="1669696" y="3751959"/>
            <a:ext cx="2700991" cy="125"/>
          </a:xfrm>
          <a:prstGeom prst="line">
            <a:avLst/>
          </a:prstGeom>
          <a:ln w="6350">
            <a:no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80C635-7563-423C-9E43-1A1C4AABAD52}"/>
              </a:ext>
            </a:extLst>
          </p:cNvPr>
          <p:cNvCxnSpPr>
            <a:cxnSpLocks/>
          </p:cNvCxnSpPr>
          <p:nvPr/>
        </p:nvCxnSpPr>
        <p:spPr>
          <a:xfrm flipV="1">
            <a:off x="1668156" y="2816315"/>
            <a:ext cx="8617091" cy="0"/>
          </a:xfrm>
          <a:prstGeom prst="line">
            <a:avLst/>
          </a:prstGeom>
          <a:ln w="6350">
            <a:no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FF5194E-0993-4DBB-9450-81EB74762EA0}"/>
              </a:ext>
            </a:extLst>
          </p:cNvPr>
          <p:cNvCxnSpPr>
            <a:cxnSpLocks/>
          </p:cNvCxnSpPr>
          <p:nvPr/>
        </p:nvCxnSpPr>
        <p:spPr>
          <a:xfrm>
            <a:off x="4378099" y="3191462"/>
            <a:ext cx="2841895" cy="0"/>
          </a:xfrm>
          <a:prstGeom prst="line">
            <a:avLst/>
          </a:prstGeom>
          <a:ln w="6350">
            <a:no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A66DAA-CB61-4D37-BFD3-AE750AD9A173}"/>
              </a:ext>
            </a:extLst>
          </p:cNvPr>
          <p:cNvCxnSpPr>
            <a:cxnSpLocks/>
          </p:cNvCxnSpPr>
          <p:nvPr/>
        </p:nvCxnSpPr>
        <p:spPr>
          <a:xfrm>
            <a:off x="4376404" y="3191462"/>
            <a:ext cx="0" cy="560622"/>
          </a:xfrm>
          <a:prstGeom prst="line">
            <a:avLst/>
          </a:prstGeom>
          <a:ln w="6350">
            <a:no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D73086-BA82-4C9A-B17E-137041D45C8F}"/>
              </a:ext>
            </a:extLst>
          </p:cNvPr>
          <p:cNvCxnSpPr>
            <a:cxnSpLocks/>
          </p:cNvCxnSpPr>
          <p:nvPr/>
        </p:nvCxnSpPr>
        <p:spPr>
          <a:xfrm>
            <a:off x="7210675" y="2929030"/>
            <a:ext cx="0" cy="262432"/>
          </a:xfrm>
          <a:prstGeom prst="line">
            <a:avLst/>
          </a:prstGeom>
          <a:ln w="6350">
            <a:no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485D23-D11F-492C-84DD-E2981A108A0D}"/>
              </a:ext>
            </a:extLst>
          </p:cNvPr>
          <p:cNvCxnSpPr>
            <a:cxnSpLocks/>
          </p:cNvCxnSpPr>
          <p:nvPr/>
        </p:nvCxnSpPr>
        <p:spPr>
          <a:xfrm>
            <a:off x="10273525" y="2862673"/>
            <a:ext cx="0" cy="0"/>
          </a:xfrm>
          <a:prstGeom prst="line">
            <a:avLst/>
          </a:prstGeom>
          <a:ln w="6350">
            <a:no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2C592D-A2E8-4060-97A7-D743B5A42B3F}"/>
              </a:ext>
            </a:extLst>
          </p:cNvPr>
          <p:cNvCxnSpPr>
            <a:cxnSpLocks/>
          </p:cNvCxnSpPr>
          <p:nvPr/>
        </p:nvCxnSpPr>
        <p:spPr>
          <a:xfrm>
            <a:off x="10283261" y="2825111"/>
            <a:ext cx="0" cy="104843"/>
          </a:xfrm>
          <a:prstGeom prst="line">
            <a:avLst/>
          </a:prstGeom>
          <a:ln w="6350">
            <a:noFill/>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56">
            <a:extLst>
              <a:ext uri="{FF2B5EF4-FFF2-40B4-BE49-F238E27FC236}">
                <a16:creationId xmlns:a16="http://schemas.microsoft.com/office/drawing/2014/main" id="{8CAEBDED-87FC-44B2-A655-30189ABF99DE}"/>
              </a:ext>
            </a:extLst>
          </p:cNvPr>
          <p:cNvCxnSpPr>
            <a:cxnSpLocks/>
            <a:endCxn id="8" idx="2"/>
          </p:cNvCxnSpPr>
          <p:nvPr/>
        </p:nvCxnSpPr>
        <p:spPr>
          <a:xfrm flipV="1">
            <a:off x="4262924" y="4215855"/>
            <a:ext cx="3068176" cy="630378"/>
          </a:xfrm>
          <a:prstGeom prst="bentConnector2">
            <a:avLst/>
          </a:prstGeom>
          <a:ln w="25400">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41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P spid="14" grpId="0" animBg="1"/>
      <p:bldP spid="15"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err="1"/>
              <a:t>Whats</a:t>
            </a:r>
            <a:r>
              <a:rPr lang="en-US" dirty="0"/>
              <a:t> </a:t>
            </a:r>
            <a:r>
              <a:rPr lang="en-US" dirty="0">
                <a:solidFill>
                  <a:schemeClr val="accent1"/>
                </a:solidFill>
              </a:rPr>
              <a:t>New</a:t>
            </a:r>
          </a:p>
        </p:txBody>
      </p:sp>
    </p:spTree>
    <p:extLst>
      <p:ext uri="{BB962C8B-B14F-4D97-AF65-F5344CB8AC3E}">
        <p14:creationId xmlns:p14="http://schemas.microsoft.com/office/powerpoint/2010/main" val="79920503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2C5CE6-8967-4D11-AF53-D011F1AFE5AD}"/>
              </a:ext>
            </a:extLst>
          </p:cNvPr>
          <p:cNvSpPr txBox="1"/>
          <p:nvPr/>
        </p:nvSpPr>
        <p:spPr>
          <a:xfrm>
            <a:off x="8005293" y="1058566"/>
            <a:ext cx="2988504" cy="430887"/>
          </a:xfrm>
          <a:prstGeom prst="rect">
            <a:avLst/>
          </a:prstGeom>
          <a:noFill/>
        </p:spPr>
        <p:txBody>
          <a:bodyPr wrap="square" lIns="0" tIns="0" rIns="0" bIns="0" rtlCol="0">
            <a:spAutoFit/>
          </a:bodyPr>
          <a:lstStyle/>
          <a:p>
            <a:pPr algn="ctr" fontAlgn="base">
              <a:spcAft>
                <a:spcPct val="0"/>
              </a:spcAft>
              <a:buClr>
                <a:srgbClr val="F0AB00"/>
              </a:buClr>
              <a:buSzPct val="80000"/>
            </a:pPr>
            <a:r>
              <a:rPr lang="de-DE" sz="2800" b="1" kern="0" dirty="0">
                <a:ea typeface="Arial Unicode MS" pitchFamily="34" charset="-128"/>
                <a:cs typeface="Arial Unicode MS" pitchFamily="34" charset="-128"/>
              </a:rPr>
              <a:t>UI5 Evolution</a:t>
            </a:r>
          </a:p>
        </p:txBody>
      </p:sp>
      <p:pic>
        <p:nvPicPr>
          <p:cNvPr id="3" name="Picture 2">
            <a:extLst>
              <a:ext uri="{FF2B5EF4-FFF2-40B4-BE49-F238E27FC236}">
                <a16:creationId xmlns:a16="http://schemas.microsoft.com/office/drawing/2014/main" id="{2072E795-9AC0-4CD9-BF30-649F90B2310F}"/>
              </a:ext>
            </a:extLst>
          </p:cNvPr>
          <p:cNvPicPr>
            <a:picLocks noChangeAspect="1"/>
          </p:cNvPicPr>
          <p:nvPr/>
        </p:nvPicPr>
        <p:blipFill>
          <a:blip r:embed="rId2"/>
          <a:stretch>
            <a:fillRect/>
          </a:stretch>
        </p:blipFill>
        <p:spPr>
          <a:xfrm>
            <a:off x="3142337" y="2878924"/>
            <a:ext cx="8707599" cy="3652708"/>
          </a:xfrm>
          <a:prstGeom prst="rect">
            <a:avLst/>
          </a:prstGeom>
        </p:spPr>
      </p:pic>
      <p:cxnSp>
        <p:nvCxnSpPr>
          <p:cNvPr id="70" name="Straight Connector 69">
            <a:extLst>
              <a:ext uri="{FF2B5EF4-FFF2-40B4-BE49-F238E27FC236}">
                <a16:creationId xmlns:a16="http://schemas.microsoft.com/office/drawing/2014/main" id="{96EE3C04-C222-419C-B777-65FAB46513C8}"/>
              </a:ext>
            </a:extLst>
          </p:cNvPr>
          <p:cNvCxnSpPr>
            <a:cxnSpLocks/>
          </p:cNvCxnSpPr>
          <p:nvPr/>
        </p:nvCxnSpPr>
        <p:spPr>
          <a:xfrm flipV="1">
            <a:off x="4235450" y="1444452"/>
            <a:ext cx="3854450" cy="840042"/>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0BAD0F-D3AC-4A3B-BCD9-D2E883E7E5AB}"/>
              </a:ext>
            </a:extLst>
          </p:cNvPr>
          <p:cNvCxnSpPr>
            <a:cxnSpLocks/>
          </p:cNvCxnSpPr>
          <p:nvPr/>
        </p:nvCxnSpPr>
        <p:spPr>
          <a:xfrm>
            <a:off x="4160647" y="813809"/>
            <a:ext cx="3873881" cy="322426"/>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6224B7A-8A2F-4FC8-BD3F-0206E4D7C361}"/>
              </a:ext>
            </a:extLst>
          </p:cNvPr>
          <p:cNvCxnSpPr>
            <a:cxnSpLocks/>
          </p:cNvCxnSpPr>
          <p:nvPr/>
        </p:nvCxnSpPr>
        <p:spPr>
          <a:xfrm flipV="1">
            <a:off x="7064375" y="1691282"/>
            <a:ext cx="1142087" cy="848718"/>
          </a:xfrm>
          <a:prstGeom prst="line">
            <a:avLst/>
          </a:prstGeom>
          <a:ln w="254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270D50CB-3496-4A2D-93DD-5B2B09263B43}"/>
              </a:ext>
            </a:extLst>
          </p:cNvPr>
          <p:cNvGrpSpPr/>
          <p:nvPr/>
        </p:nvGrpSpPr>
        <p:grpSpPr>
          <a:xfrm>
            <a:off x="550734" y="227269"/>
            <a:ext cx="3250561" cy="3137813"/>
            <a:chOff x="3846739" y="1448805"/>
            <a:chExt cx="4524306" cy="4367377"/>
          </a:xfrm>
        </p:grpSpPr>
        <p:grpSp>
          <p:nvGrpSpPr>
            <p:cNvPr id="78" name="Group 77">
              <a:extLst>
                <a:ext uri="{FF2B5EF4-FFF2-40B4-BE49-F238E27FC236}">
                  <a16:creationId xmlns:a16="http://schemas.microsoft.com/office/drawing/2014/main" id="{8A9B6B9B-76E6-4134-9235-C83DAC5410D7}"/>
                </a:ext>
              </a:extLst>
            </p:cNvPr>
            <p:cNvGrpSpPr/>
            <p:nvPr/>
          </p:nvGrpSpPr>
          <p:grpSpPr>
            <a:xfrm>
              <a:off x="5449908" y="1448805"/>
              <a:ext cx="1317968" cy="1317968"/>
              <a:chOff x="5449908" y="1848051"/>
              <a:chExt cx="1317968" cy="1317968"/>
            </a:xfrm>
          </p:grpSpPr>
          <p:sp>
            <p:nvSpPr>
              <p:cNvPr id="79" name="Oval 78">
                <a:extLst>
                  <a:ext uri="{FF2B5EF4-FFF2-40B4-BE49-F238E27FC236}">
                    <a16:creationId xmlns:a16="http://schemas.microsoft.com/office/drawing/2014/main" id="{190DFF1E-ECF7-4759-8E68-54BF670EC716}"/>
                  </a:ext>
                </a:extLst>
              </p:cNvPr>
              <p:cNvSpPr/>
              <p:nvPr/>
            </p:nvSpPr>
            <p:spPr>
              <a:xfrm>
                <a:off x="5449908" y="1848051"/>
                <a:ext cx="1317968" cy="1317968"/>
              </a:xfrm>
              <a:prstGeom prst="ellipse">
                <a:avLst/>
              </a:prstGeom>
              <a:solidFill>
                <a:schemeClr val="accent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0" name="Oval 4">
                <a:extLst>
                  <a:ext uri="{FF2B5EF4-FFF2-40B4-BE49-F238E27FC236}">
                    <a16:creationId xmlns:a16="http://schemas.microsoft.com/office/drawing/2014/main" id="{5B888806-404E-4786-A8DB-6D7FFA1E85D6}"/>
                  </a:ext>
                </a:extLst>
              </p:cNvPr>
              <p:cNvSpPr txBox="1"/>
              <p:nvPr/>
            </p:nvSpPr>
            <p:spPr>
              <a:xfrm>
                <a:off x="5476135" y="2041063"/>
                <a:ext cx="1275631" cy="931944"/>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US" sz="1400" b="1" dirty="0" err="1">
                    <a:solidFill>
                      <a:schemeClr val="bg1"/>
                    </a:solidFill>
                    <a:latin typeface="+mj-lt"/>
                  </a:rPr>
                  <a:t>Perfor-mance</a:t>
                </a:r>
                <a:endParaRPr lang="en-US" sz="1400" b="1" dirty="0">
                  <a:solidFill>
                    <a:schemeClr val="bg1"/>
                  </a:solidFill>
                  <a:latin typeface="+mj-lt"/>
                </a:endParaRPr>
              </a:p>
            </p:txBody>
          </p:sp>
        </p:grpSp>
        <p:sp>
          <p:nvSpPr>
            <p:cNvPr id="81" name="Right Arrow 47">
              <a:extLst>
                <a:ext uri="{FF2B5EF4-FFF2-40B4-BE49-F238E27FC236}">
                  <a16:creationId xmlns:a16="http://schemas.microsoft.com/office/drawing/2014/main" id="{CE022B41-27A7-46C6-BE08-DCFE3671514C}"/>
                </a:ext>
              </a:extLst>
            </p:cNvPr>
            <p:cNvSpPr/>
            <p:nvPr/>
          </p:nvSpPr>
          <p:spPr>
            <a:xfrm rot="2160000">
              <a:off x="6726554" y="2461916"/>
              <a:ext cx="351738" cy="444814"/>
            </a:xfrm>
            <a:prstGeom prst="rightArrow">
              <a:avLst>
                <a:gd name="adj1" fmla="val 60000"/>
                <a:gd name="adj2" fmla="val 50000"/>
              </a:avLst>
            </a:prstGeom>
            <a:solidFill>
              <a:schemeClr val="bg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nvGrpSpPr>
            <p:cNvPr id="82" name="Group 81">
              <a:extLst>
                <a:ext uri="{FF2B5EF4-FFF2-40B4-BE49-F238E27FC236}">
                  <a16:creationId xmlns:a16="http://schemas.microsoft.com/office/drawing/2014/main" id="{6DF4007E-0162-4603-AE9C-BB6FBC4D9041}"/>
                </a:ext>
              </a:extLst>
            </p:cNvPr>
            <p:cNvGrpSpPr/>
            <p:nvPr/>
          </p:nvGrpSpPr>
          <p:grpSpPr>
            <a:xfrm>
              <a:off x="7053077" y="2613576"/>
              <a:ext cx="1317968" cy="1317968"/>
              <a:chOff x="7053077" y="3012822"/>
              <a:chExt cx="1317968" cy="1317968"/>
            </a:xfrm>
          </p:grpSpPr>
          <p:sp>
            <p:nvSpPr>
              <p:cNvPr id="83" name="Oval 82">
                <a:extLst>
                  <a:ext uri="{FF2B5EF4-FFF2-40B4-BE49-F238E27FC236}">
                    <a16:creationId xmlns:a16="http://schemas.microsoft.com/office/drawing/2014/main" id="{6993EC50-D3D9-4415-8860-51514883FA95}"/>
                  </a:ext>
                </a:extLst>
              </p:cNvPr>
              <p:cNvSpPr/>
              <p:nvPr/>
            </p:nvSpPr>
            <p:spPr>
              <a:xfrm>
                <a:off x="7053077" y="3012822"/>
                <a:ext cx="1317968" cy="1317968"/>
              </a:xfrm>
              <a:prstGeom prst="ellipse">
                <a:avLst/>
              </a:prstGeom>
              <a:solidFill>
                <a:schemeClr val="accent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4" name="Oval 8">
                <a:extLst>
                  <a:ext uri="{FF2B5EF4-FFF2-40B4-BE49-F238E27FC236}">
                    <a16:creationId xmlns:a16="http://schemas.microsoft.com/office/drawing/2014/main" id="{E0290097-A383-49C3-9EFC-0CA9FADD3BF5}"/>
                  </a:ext>
                </a:extLst>
              </p:cNvPr>
              <p:cNvSpPr txBox="1"/>
              <p:nvPr/>
            </p:nvSpPr>
            <p:spPr>
              <a:xfrm>
                <a:off x="7053077" y="3205834"/>
                <a:ext cx="1317968" cy="931944"/>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dirty="0">
                    <a:solidFill>
                      <a:schemeClr val="bg1"/>
                    </a:solidFill>
                    <a:latin typeface="+mj-lt"/>
                  </a:rPr>
                  <a:t>Modular-</a:t>
                </a:r>
                <a:r>
                  <a:rPr lang="en-US" sz="1400" b="1" dirty="0" err="1">
                    <a:solidFill>
                      <a:schemeClr val="bg1"/>
                    </a:solidFill>
                    <a:latin typeface="+mj-lt"/>
                  </a:rPr>
                  <a:t>ization</a:t>
                </a:r>
                <a:endParaRPr lang="en-US" sz="1400" b="1" dirty="0">
                  <a:solidFill>
                    <a:schemeClr val="bg1"/>
                  </a:solidFill>
                  <a:latin typeface="+mj-lt"/>
                </a:endParaRPr>
              </a:p>
            </p:txBody>
          </p:sp>
        </p:grpSp>
        <p:sp>
          <p:nvSpPr>
            <p:cNvPr id="85" name="Right Arrow 53">
              <a:extLst>
                <a:ext uri="{FF2B5EF4-FFF2-40B4-BE49-F238E27FC236}">
                  <a16:creationId xmlns:a16="http://schemas.microsoft.com/office/drawing/2014/main" id="{E6DEA029-9D74-4254-B55E-290AB36E7402}"/>
                </a:ext>
              </a:extLst>
            </p:cNvPr>
            <p:cNvSpPr/>
            <p:nvPr/>
          </p:nvSpPr>
          <p:spPr>
            <a:xfrm rot="6480000">
              <a:off x="7233090" y="3983005"/>
              <a:ext cx="351738" cy="444814"/>
            </a:xfrm>
            <a:prstGeom prst="rightArrow">
              <a:avLst>
                <a:gd name="adj1" fmla="val 60000"/>
                <a:gd name="adj2" fmla="val 50000"/>
              </a:avLst>
            </a:prstGeom>
            <a:solidFill>
              <a:schemeClr val="bg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nvGrpSpPr>
            <p:cNvPr id="86" name="Group 85">
              <a:extLst>
                <a:ext uri="{FF2B5EF4-FFF2-40B4-BE49-F238E27FC236}">
                  <a16:creationId xmlns:a16="http://schemas.microsoft.com/office/drawing/2014/main" id="{D3284367-9BEC-4D2E-BA83-EE432E6E9957}"/>
                </a:ext>
              </a:extLst>
            </p:cNvPr>
            <p:cNvGrpSpPr/>
            <p:nvPr/>
          </p:nvGrpSpPr>
          <p:grpSpPr>
            <a:xfrm>
              <a:off x="6440721" y="4498214"/>
              <a:ext cx="1317968" cy="1317968"/>
              <a:chOff x="6440721" y="4897460"/>
              <a:chExt cx="1317968" cy="1317968"/>
            </a:xfrm>
          </p:grpSpPr>
          <p:sp>
            <p:nvSpPr>
              <p:cNvPr id="87" name="Oval 86">
                <a:extLst>
                  <a:ext uri="{FF2B5EF4-FFF2-40B4-BE49-F238E27FC236}">
                    <a16:creationId xmlns:a16="http://schemas.microsoft.com/office/drawing/2014/main" id="{B623C289-BFFA-4D5F-9AD1-387ACE3FB9EE}"/>
                  </a:ext>
                </a:extLst>
              </p:cNvPr>
              <p:cNvSpPr/>
              <p:nvPr/>
            </p:nvSpPr>
            <p:spPr>
              <a:xfrm>
                <a:off x="6440721" y="4897460"/>
                <a:ext cx="1317968" cy="1317968"/>
              </a:xfrm>
              <a:prstGeom prst="ellipse">
                <a:avLst/>
              </a:prstGeom>
              <a:solidFill>
                <a:schemeClr val="accent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8" name="Oval 12">
                <a:extLst>
                  <a:ext uri="{FF2B5EF4-FFF2-40B4-BE49-F238E27FC236}">
                    <a16:creationId xmlns:a16="http://schemas.microsoft.com/office/drawing/2014/main" id="{13FA1FC3-C89A-43E4-962F-9936995658A5}"/>
                  </a:ext>
                </a:extLst>
              </p:cNvPr>
              <p:cNvSpPr txBox="1"/>
              <p:nvPr/>
            </p:nvSpPr>
            <p:spPr>
              <a:xfrm>
                <a:off x="6460631" y="5090472"/>
                <a:ext cx="1298058" cy="931944"/>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mj-lt"/>
                  </a:rPr>
                  <a:t>Standards &amp; Trends</a:t>
                </a:r>
              </a:p>
            </p:txBody>
          </p:sp>
        </p:grpSp>
        <p:sp>
          <p:nvSpPr>
            <p:cNvPr id="89" name="Right Arrow 59">
              <a:extLst>
                <a:ext uri="{FF2B5EF4-FFF2-40B4-BE49-F238E27FC236}">
                  <a16:creationId xmlns:a16="http://schemas.microsoft.com/office/drawing/2014/main" id="{6ECBF9AB-B202-4484-A6F2-2C8B9643B37E}"/>
                </a:ext>
              </a:extLst>
            </p:cNvPr>
            <p:cNvSpPr/>
            <p:nvPr/>
          </p:nvSpPr>
          <p:spPr>
            <a:xfrm rot="10800000">
              <a:off x="5942978" y="4934791"/>
              <a:ext cx="351738" cy="444814"/>
            </a:xfrm>
            <a:prstGeom prst="rightArrow">
              <a:avLst>
                <a:gd name="adj1" fmla="val 60000"/>
                <a:gd name="adj2" fmla="val 50000"/>
              </a:avLst>
            </a:prstGeom>
            <a:solidFill>
              <a:schemeClr val="bg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nvGrpSpPr>
            <p:cNvPr id="90" name="Group 89">
              <a:extLst>
                <a:ext uri="{FF2B5EF4-FFF2-40B4-BE49-F238E27FC236}">
                  <a16:creationId xmlns:a16="http://schemas.microsoft.com/office/drawing/2014/main" id="{48EB378C-AF24-4E43-B5F6-018FF5A3DF9A}"/>
                </a:ext>
              </a:extLst>
            </p:cNvPr>
            <p:cNvGrpSpPr/>
            <p:nvPr/>
          </p:nvGrpSpPr>
          <p:grpSpPr>
            <a:xfrm>
              <a:off x="4459095" y="4498214"/>
              <a:ext cx="1317968" cy="1317968"/>
              <a:chOff x="4459095" y="4897460"/>
              <a:chExt cx="1317968" cy="1317968"/>
            </a:xfrm>
          </p:grpSpPr>
          <p:sp>
            <p:nvSpPr>
              <p:cNvPr id="91" name="Oval 90">
                <a:extLst>
                  <a:ext uri="{FF2B5EF4-FFF2-40B4-BE49-F238E27FC236}">
                    <a16:creationId xmlns:a16="http://schemas.microsoft.com/office/drawing/2014/main" id="{89C6BFCA-4D6D-495F-B1B8-B5AA184F1E41}"/>
                  </a:ext>
                </a:extLst>
              </p:cNvPr>
              <p:cNvSpPr/>
              <p:nvPr/>
            </p:nvSpPr>
            <p:spPr>
              <a:xfrm>
                <a:off x="4459095" y="4897460"/>
                <a:ext cx="1317968" cy="1317968"/>
              </a:xfrm>
              <a:prstGeom prst="ellipse">
                <a:avLst/>
              </a:prstGeom>
              <a:solidFill>
                <a:schemeClr val="accent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2" name="Oval 16">
                <a:extLst>
                  <a:ext uri="{FF2B5EF4-FFF2-40B4-BE49-F238E27FC236}">
                    <a16:creationId xmlns:a16="http://schemas.microsoft.com/office/drawing/2014/main" id="{E1DFF86B-40A6-4E90-B3B0-040856F45150}"/>
                  </a:ext>
                </a:extLst>
              </p:cNvPr>
              <p:cNvSpPr txBox="1"/>
              <p:nvPr/>
            </p:nvSpPr>
            <p:spPr>
              <a:xfrm>
                <a:off x="4459095" y="5090472"/>
                <a:ext cx="1317968" cy="931944"/>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mj-lt"/>
                  </a:rPr>
                  <a:t>Openness</a:t>
                </a:r>
              </a:p>
            </p:txBody>
          </p:sp>
        </p:grpSp>
        <p:sp>
          <p:nvSpPr>
            <p:cNvPr id="93" name="Right Arrow 65">
              <a:extLst>
                <a:ext uri="{FF2B5EF4-FFF2-40B4-BE49-F238E27FC236}">
                  <a16:creationId xmlns:a16="http://schemas.microsoft.com/office/drawing/2014/main" id="{36AA8B71-1E7C-4769-B26F-DC584D362A66}"/>
                </a:ext>
              </a:extLst>
            </p:cNvPr>
            <p:cNvSpPr/>
            <p:nvPr/>
          </p:nvSpPr>
          <p:spPr>
            <a:xfrm rot="15120000">
              <a:off x="4639108" y="4001940"/>
              <a:ext cx="351738" cy="444814"/>
            </a:xfrm>
            <a:prstGeom prst="rightArrow">
              <a:avLst>
                <a:gd name="adj1" fmla="val 60000"/>
                <a:gd name="adj2" fmla="val 50000"/>
              </a:avLst>
            </a:prstGeom>
            <a:solidFill>
              <a:schemeClr val="bg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nvGrpSpPr>
            <p:cNvPr id="94" name="Group 93">
              <a:extLst>
                <a:ext uri="{FF2B5EF4-FFF2-40B4-BE49-F238E27FC236}">
                  <a16:creationId xmlns:a16="http://schemas.microsoft.com/office/drawing/2014/main" id="{DB082E81-181E-48DA-80A1-55F4CC377FB2}"/>
                </a:ext>
              </a:extLst>
            </p:cNvPr>
            <p:cNvGrpSpPr/>
            <p:nvPr/>
          </p:nvGrpSpPr>
          <p:grpSpPr>
            <a:xfrm>
              <a:off x="3846739" y="2613576"/>
              <a:ext cx="1317968" cy="1317968"/>
              <a:chOff x="3846739" y="3012822"/>
              <a:chExt cx="1317968" cy="1317968"/>
            </a:xfrm>
          </p:grpSpPr>
          <p:sp>
            <p:nvSpPr>
              <p:cNvPr id="95" name="Oval 94">
                <a:extLst>
                  <a:ext uri="{FF2B5EF4-FFF2-40B4-BE49-F238E27FC236}">
                    <a16:creationId xmlns:a16="http://schemas.microsoft.com/office/drawing/2014/main" id="{65CEDE31-8ED0-4A5B-9201-F22CCEFD2D55}"/>
                  </a:ext>
                </a:extLst>
              </p:cNvPr>
              <p:cNvSpPr/>
              <p:nvPr/>
            </p:nvSpPr>
            <p:spPr>
              <a:xfrm>
                <a:off x="3846739" y="3012822"/>
                <a:ext cx="1317968" cy="1317968"/>
              </a:xfrm>
              <a:prstGeom prst="ellipse">
                <a:avLst/>
              </a:prstGeom>
              <a:solidFill>
                <a:schemeClr val="accent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6" name="Oval 20">
                <a:extLst>
                  <a:ext uri="{FF2B5EF4-FFF2-40B4-BE49-F238E27FC236}">
                    <a16:creationId xmlns:a16="http://schemas.microsoft.com/office/drawing/2014/main" id="{9BE00141-BC6E-49C3-9289-1F810895BD02}"/>
                  </a:ext>
                </a:extLst>
              </p:cNvPr>
              <p:cNvSpPr txBox="1"/>
              <p:nvPr/>
            </p:nvSpPr>
            <p:spPr>
              <a:xfrm>
                <a:off x="3846739" y="3205834"/>
                <a:ext cx="1317968" cy="931944"/>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chemeClr val="bg1"/>
                    </a:solidFill>
                    <a:latin typeface="+mj-lt"/>
                  </a:rPr>
                  <a:t>Compa-tibility</a:t>
                </a:r>
                <a:endParaRPr lang="en-US" sz="1400" b="1" kern="1200" dirty="0">
                  <a:solidFill>
                    <a:schemeClr val="bg1"/>
                  </a:solidFill>
                  <a:latin typeface="+mj-lt"/>
                </a:endParaRPr>
              </a:p>
            </p:txBody>
          </p:sp>
        </p:grpSp>
        <p:sp>
          <p:nvSpPr>
            <p:cNvPr id="97" name="Right Arrow 71">
              <a:extLst>
                <a:ext uri="{FF2B5EF4-FFF2-40B4-BE49-F238E27FC236}">
                  <a16:creationId xmlns:a16="http://schemas.microsoft.com/office/drawing/2014/main" id="{A573D2C1-3A1E-4C85-89A2-4EC56D5EEFBF}"/>
                </a:ext>
              </a:extLst>
            </p:cNvPr>
            <p:cNvSpPr/>
            <p:nvPr/>
          </p:nvSpPr>
          <p:spPr>
            <a:xfrm rot="19440000">
              <a:off x="5123384" y="2473619"/>
              <a:ext cx="351738" cy="444814"/>
            </a:xfrm>
            <a:prstGeom prst="rightArrow">
              <a:avLst>
                <a:gd name="adj1" fmla="val 60000"/>
                <a:gd name="adj2" fmla="val 50000"/>
              </a:avLst>
            </a:prstGeom>
            <a:solidFill>
              <a:schemeClr val="bg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sp>
        <p:nvSpPr>
          <p:cNvPr id="103" name="TextBox 102">
            <a:extLst>
              <a:ext uri="{FF2B5EF4-FFF2-40B4-BE49-F238E27FC236}">
                <a16:creationId xmlns:a16="http://schemas.microsoft.com/office/drawing/2014/main" id="{0317CA48-BBBB-477E-B97F-922559F56F03}"/>
              </a:ext>
            </a:extLst>
          </p:cNvPr>
          <p:cNvSpPr txBox="1"/>
          <p:nvPr/>
        </p:nvSpPr>
        <p:spPr>
          <a:xfrm>
            <a:off x="9628392" y="1489453"/>
            <a:ext cx="141064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hlinkClick r:id="rId3"/>
              </a:rPr>
              <a:t>Learn</a:t>
            </a:r>
            <a:r>
              <a:rPr lang="de-DE" sz="1800" kern="0" dirty="0">
                <a:ea typeface="Arial Unicode MS" pitchFamily="34" charset="-128"/>
                <a:cs typeface="Arial Unicode MS" pitchFamily="34" charset="-128"/>
                <a:hlinkClick r:id="rId3"/>
              </a:rPr>
              <a:t> more…</a:t>
            </a:r>
            <a:endParaRPr lang="de-DE"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54507670"/>
      </p:ext>
    </p:extLst>
  </p:cSld>
  <p:clrMapOvr>
    <a:masterClrMapping/>
  </p:clrMapOvr>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themeOverride>
</file>

<file path=docProps/app.xml><?xml version="1.0" encoding="utf-8"?>
<Properties xmlns="http://schemas.openxmlformats.org/officeDocument/2006/extended-properties" xmlns:vt="http://schemas.openxmlformats.org/officeDocument/2006/docPropsVTypes">
  <Template>SAP_2019_16x9_white</Template>
  <TotalTime>0</TotalTime>
  <Words>484</Words>
  <Application>Microsoft Office PowerPoint</Application>
  <PresentationFormat>Custom</PresentationFormat>
  <Paragraphs>133</Paragraphs>
  <Slides>18</Slides>
  <Notes>9</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Arial Unicode MS</vt:lpstr>
      <vt:lpstr>BentonSans Book</vt:lpstr>
      <vt:lpstr>Courier New</vt:lpstr>
      <vt:lpstr>Symbol</vt:lpstr>
      <vt:lpstr>Wingdings</vt:lpstr>
      <vt:lpstr>Wingdings</vt:lpstr>
      <vt:lpstr>SAP 2019 16x9 white</vt:lpstr>
      <vt:lpstr>SAP 2019 16x9 blue</vt:lpstr>
      <vt:lpstr>UI5 Workshop  </vt:lpstr>
      <vt:lpstr>Agenda</vt:lpstr>
      <vt:lpstr>Intro</vt:lpstr>
      <vt:lpstr>PowerPoint Presentation</vt:lpstr>
      <vt:lpstr>Product Portfolio</vt:lpstr>
      <vt:lpstr>Key Capabilities</vt:lpstr>
      <vt:lpstr>Freestyle Development vs. SAP Fiori Elements</vt:lpstr>
      <vt:lpstr>Whats New</vt:lpstr>
      <vt:lpstr>PowerPoint Presentation</vt:lpstr>
      <vt:lpstr>PowerPoint Presentation</vt:lpstr>
      <vt:lpstr>PowerPoint Presentation</vt:lpstr>
      <vt:lpstr>PowerPoint Presentation</vt:lpstr>
      <vt:lpstr>Hands On</vt:lpstr>
      <vt:lpstr>Choose Your Flavor</vt:lpstr>
      <vt:lpstr>Q&amp;A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Graf, Michael</dc:creator>
  <cp:keywords>2019/16:9/white</cp:keywords>
  <cp:lastModifiedBy>Graf, Michael</cp:lastModifiedBy>
  <cp:revision>5</cp:revision>
  <dcterms:created xsi:type="dcterms:W3CDTF">2019-06-07T05:14:38Z</dcterms:created>
  <dcterms:modified xsi:type="dcterms:W3CDTF">2019-06-12T10:08:53Z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